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3"/>
  </p:notesMasterIdLst>
  <p:sldIdLst>
    <p:sldId id="256" r:id="rId2"/>
    <p:sldId id="257" r:id="rId3"/>
    <p:sldId id="311" r:id="rId4"/>
    <p:sldId id="262" r:id="rId5"/>
    <p:sldId id="313" r:id="rId6"/>
    <p:sldId id="312" r:id="rId7"/>
    <p:sldId id="258" r:id="rId8"/>
    <p:sldId id="261" r:id="rId9"/>
    <p:sldId id="315" r:id="rId10"/>
    <p:sldId id="316" r:id="rId11"/>
    <p:sldId id="304" r:id="rId12"/>
    <p:sldId id="321" r:id="rId13"/>
    <p:sldId id="318" r:id="rId14"/>
    <p:sldId id="305" r:id="rId15"/>
    <p:sldId id="280" r:id="rId16"/>
    <p:sldId id="264" r:id="rId17"/>
    <p:sldId id="322" r:id="rId18"/>
    <p:sldId id="319" r:id="rId19"/>
    <p:sldId id="326" r:id="rId20"/>
    <p:sldId id="323" r:id="rId21"/>
    <p:sldId id="285" r:id="rId22"/>
  </p:sldIdLst>
  <p:sldSz cx="9144000" cy="5143500" type="screen16x9"/>
  <p:notesSz cx="6858000" cy="9144000"/>
  <p:embeddedFontLst>
    <p:embeddedFont>
      <p:font typeface="맑은 고딕" panose="020B0503020000020004" pitchFamily="34" charset="-127"/>
      <p:regular r:id="rId24"/>
      <p:bold r:id="rId25"/>
    </p:embeddedFont>
    <p:embeddedFont>
      <p:font typeface="Arvo" panose="02000000000000000000" pitchFamily="2" charset="0"/>
      <p:regular r:id="rId26"/>
      <p:bold r:id="rId27"/>
      <p:italic r:id="rId28"/>
      <p:boldItalic r:id="rId29"/>
    </p:embeddedFont>
    <p:embeddedFont>
      <p:font typeface="Bodoni" pitchFamily="2" charset="0"/>
      <p:regular r:id="rId30"/>
      <p:bold r:id="rId31"/>
      <p:italic r:id="rId32"/>
      <p:boldItalic r:id="rId33"/>
    </p:embeddedFont>
    <p:embeddedFont>
      <p:font typeface="Ubuntu" panose="020B0504030602030204" pitchFamily="34" charset="0"/>
      <p:regular r:id="rId34"/>
      <p:bold r:id="rId35"/>
      <p:italic r:id="rId36"/>
      <p:boldItalic r:id="rId37"/>
    </p:embeddedFont>
    <p:embeddedFont>
      <p:font typeface="Ubuntu Light" panose="020B0304030602030204" pitchFamily="34" charset="0"/>
      <p:regular r:id="rId38"/>
      <p:bold r:id="rId39"/>
      <p:italic r:id="rId40"/>
      <p:boldItalic r:id="rId41"/>
    </p:embeddedFont>
    <p:embeddedFont>
      <p:font typeface="Ubuntu Medium" panose="020B0604030602030204" pitchFamily="3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923BE2-9290-0A6D-0616-5916B6C96F8F}" v="44" dt="2020-12-08T17:50:06.359"/>
    <p1510:client id="{AC1349DC-C378-EC6B-E719-AA2F805D3C7A}" v="6" dt="2020-12-08T18:21:46.733"/>
    <p1510:client id="{EEC876AC-C3A5-A84E-A209-E3D8EC93BB6C}" v="2055" dt="2020-12-08T18:46:19.163"/>
    <p1510:client id="{FA6B44EC-14D0-6F50-F780-5B8397392E2C}" v="1683" dt="2020-12-08T18:01:09.508"/>
  </p1510:revLst>
</p1510:revInfo>
</file>

<file path=ppt/tableStyles.xml><?xml version="1.0" encoding="utf-8"?>
<a:tblStyleLst xmlns:a="http://schemas.openxmlformats.org/drawingml/2006/main" def="{AFC3735A-9E6A-41AF-8050-A0B5EE1774C3}">
  <a:tblStyle styleId="{AFC3735A-9E6A-41AF-8050-A0B5EE1774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9EF68F8-B508-4A7D-9A39-83B7E5A8413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6"/>
    <p:restoredTop sz="94748"/>
  </p:normalViewPr>
  <p:slideViewPr>
    <p:cSldViewPr snapToGrid="0">
      <p:cViewPr varScale="1">
        <p:scale>
          <a:sx n="156" d="100"/>
          <a:sy n="156" d="100"/>
        </p:scale>
        <p:origin x="184" y="176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8472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19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58609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8338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50354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442eb61d9d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442eb61d9d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335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8757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5421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42eb61d9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42eb61d9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03906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442eb61d9d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442eb61d9d_0_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2288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6970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5513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442eb61d9d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442eb61d9d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7352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3 columns slide">
  <p:cSld name="Title &amp; 3 columns slide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2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ctrTitle" idx="3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4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ctrTitle" idx="5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6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36610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7" hasCustomPrompt="1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8" hasCustomPrompt="1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9" hasCustomPrompt="1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1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AND_BODY_2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_AND_BODY_1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1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with cyan frame">
  <p:cSld name="CUSTOM_1_1_1"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1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21"/>
          <p:cNvSpPr txBox="1">
            <a:spLocks noGrp="1"/>
          </p:cNvSpPr>
          <p:nvPr>
            <p:ph type="subTitle" idx="2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6" r:id="rId6"/>
    <p:sldLayoutId id="2147483662" r:id="rId7"/>
    <p:sldLayoutId id="2147483665" r:id="rId8"/>
    <p:sldLayoutId id="2147483667" r:id="rId9"/>
    <p:sldLayoutId id="214748367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dk1"/>
                </a:solidFill>
                <a:latin typeface="Ubuntu Light"/>
                <a:ea typeface="Ubuntu Light"/>
                <a:cs typeface="Ubuntu Light"/>
                <a:sym typeface="Ubuntu Light"/>
              </a:rPr>
              <a:t>DHL</a:t>
            </a:r>
            <a:endParaRPr sz="2000" b="1" dirty="0">
              <a:solidFill>
                <a:schemeClr val="dk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EE2F10BC-24DB-D240-8699-A93E60230A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0649" y="1856275"/>
            <a:ext cx="6686185" cy="875700"/>
          </a:xfrm>
        </p:spPr>
        <p:txBody>
          <a:bodyPr/>
          <a:lstStyle/>
          <a:p>
            <a:pPr algn="ctr"/>
            <a:r>
              <a:rPr lang="ko-KR" altLang="en-US" sz="2400" dirty="0"/>
              <a:t>리그오브레전드</a:t>
            </a:r>
            <a:r>
              <a:rPr lang="en-US" altLang="ko-Kore-KR" sz="2400" dirty="0"/>
              <a:t> </a:t>
            </a:r>
            <a:r>
              <a:rPr lang="ko-KR" altLang="en-US" sz="2400" dirty="0"/>
              <a:t>챔피언 추천 프로그램</a:t>
            </a:r>
            <a:endParaRPr lang="ko-Kore-KR" alt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F864C2-9D0F-1642-8731-77E3AD893958}"/>
              </a:ext>
            </a:extLst>
          </p:cNvPr>
          <p:cNvSpPr txBox="1"/>
          <p:nvPr/>
        </p:nvSpPr>
        <p:spPr>
          <a:xfrm>
            <a:off x="6517019" y="3002536"/>
            <a:ext cx="1779815" cy="1344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  <a:ea typeface="+mn-ea"/>
              </a:rPr>
              <a:t>2016112190</a:t>
            </a:r>
            <a:r>
              <a:rPr kumimoji="1" lang="ko-KR" altLang="en-US" dirty="0">
                <a:latin typeface="+mn-ea"/>
                <a:ea typeface="+mn-ea"/>
              </a:rPr>
              <a:t> 한종호</a:t>
            </a:r>
            <a:endParaRPr kumimoji="1" lang="en-US" altLang="ko-KR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  <a:ea typeface="+mn-ea"/>
              </a:rPr>
              <a:t>2016112204</a:t>
            </a:r>
            <a:r>
              <a:rPr kumimoji="1" lang="ko-KR" altLang="en-US" dirty="0">
                <a:latin typeface="+mn-ea"/>
                <a:ea typeface="+mn-ea"/>
              </a:rPr>
              <a:t> 임정우</a:t>
            </a:r>
            <a:endParaRPr kumimoji="1" lang="en-US" altLang="ko-KR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  <a:ea typeface="+mn-ea"/>
              </a:rPr>
              <a:t>2016112231</a:t>
            </a:r>
            <a:r>
              <a:rPr kumimoji="1" lang="ko-KR" altLang="en-US" dirty="0">
                <a:latin typeface="+mn-ea"/>
                <a:ea typeface="+mn-ea"/>
              </a:rPr>
              <a:t> </a:t>
            </a:r>
            <a:r>
              <a:rPr kumimoji="1" lang="ko-KR" altLang="en-US" dirty="0" err="1">
                <a:latin typeface="+mn-ea"/>
                <a:ea typeface="+mn-ea"/>
              </a:rPr>
              <a:t>정현성</a:t>
            </a:r>
            <a:endParaRPr kumimoji="1" lang="en-US" altLang="ko-KR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  <a:ea typeface="+mn-ea"/>
              </a:rPr>
              <a:t>2016112194</a:t>
            </a:r>
            <a:r>
              <a:rPr kumimoji="1" lang="ko-KR" altLang="en-US" dirty="0">
                <a:latin typeface="+mn-ea"/>
                <a:ea typeface="+mn-ea"/>
              </a:rPr>
              <a:t> 최재원</a:t>
            </a:r>
            <a:endParaRPr kumimoji="1" lang="ko-Kore-KR" altLang="en-US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/>
              <a:t>API</a:t>
            </a:r>
            <a:r>
              <a:rPr lang="ko-KR" altLang="en-US" sz="2400"/>
              <a:t> </a:t>
            </a:r>
            <a:r>
              <a:rPr lang="en-US" altLang="ko-KR" sz="2400"/>
              <a:t>-</a:t>
            </a:r>
            <a:r>
              <a:rPr lang="ko-KR" altLang="en-US" sz="2400"/>
              <a:t> </a:t>
            </a:r>
            <a:r>
              <a:rPr lang="en-US" altLang="ko-KR" sz="2400"/>
              <a:t>match data</a:t>
            </a:r>
            <a:r>
              <a:rPr lang="ko-KR" altLang="en-US" sz="2400"/>
              <a:t> 접근 과정</a:t>
            </a:r>
            <a:endParaRPr sz="240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364D3A-C981-CB4F-B9C8-69237B1B8CC6}"/>
              </a:ext>
            </a:extLst>
          </p:cNvPr>
          <p:cNvSpPr txBox="1"/>
          <p:nvPr/>
        </p:nvSpPr>
        <p:spPr>
          <a:xfrm>
            <a:off x="488157" y="1365814"/>
            <a:ext cx="36978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/>
              <a:t>상위 리그 </a:t>
            </a:r>
            <a:r>
              <a:rPr kumimoji="1" lang="en-US" altLang="ko-KR"/>
              <a:t>Challenger, </a:t>
            </a:r>
            <a:r>
              <a:rPr kumimoji="1" lang="en-US" altLang="ko-KR" err="1"/>
              <a:t>GrandMaster</a:t>
            </a:r>
            <a:r>
              <a:rPr kumimoji="1" lang="en-US" altLang="ko-KR"/>
              <a:t>, Master</a:t>
            </a:r>
            <a:r>
              <a:rPr kumimoji="1" lang="ko-KR" altLang="en-US"/>
              <a:t> </a:t>
            </a:r>
            <a:r>
              <a:rPr kumimoji="1" lang="ko-KR" altLang="en-US" b="1"/>
              <a:t>유저 데이터 수집</a:t>
            </a:r>
            <a:endParaRPr kumimoji="1" lang="en-US" altLang="ko-KR" b="1"/>
          </a:p>
          <a:p>
            <a:endParaRPr kumimoji="1" lang="en-US" altLang="ko-KR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42125D-0F96-B448-9198-B36FFEB74C84}"/>
              </a:ext>
            </a:extLst>
          </p:cNvPr>
          <p:cNvSpPr txBox="1"/>
          <p:nvPr/>
        </p:nvSpPr>
        <p:spPr>
          <a:xfrm>
            <a:off x="468278" y="2610072"/>
            <a:ext cx="369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   유저 데이터의 </a:t>
            </a:r>
            <a:r>
              <a:rPr kumimoji="1" lang="en-US" altLang="ko-KR" b="1" dirty="0" err="1"/>
              <a:t>summonerId</a:t>
            </a:r>
            <a:r>
              <a:rPr kumimoji="1" lang="ko-KR" altLang="en-US" dirty="0"/>
              <a:t> 값들로 </a:t>
            </a:r>
            <a:endParaRPr kumimoji="1" lang="en-US" altLang="ko-KR" dirty="0"/>
          </a:p>
          <a:p>
            <a:r>
              <a:rPr kumimoji="1" lang="ko-KR" altLang="en-US" dirty="0"/>
              <a:t>       </a:t>
            </a:r>
            <a:r>
              <a:rPr kumimoji="1" lang="ko-KR" altLang="en-US" b="1" dirty="0"/>
              <a:t>유저 게임정보</a:t>
            </a:r>
            <a:r>
              <a:rPr kumimoji="1" lang="en-US" altLang="ko-KR" b="1" dirty="0"/>
              <a:t>(type)</a:t>
            </a:r>
            <a:r>
              <a:rPr kumimoji="1" lang="ko-KR" altLang="en-US" dirty="0"/>
              <a:t>에 접근</a:t>
            </a:r>
            <a:endParaRPr kumimoji="1" lang="en-US" altLang="ko-KR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00EFBF7-DE49-A045-B348-C12F7494DA10}"/>
              </a:ext>
            </a:extLst>
          </p:cNvPr>
          <p:cNvSpPr txBox="1"/>
          <p:nvPr/>
        </p:nvSpPr>
        <p:spPr>
          <a:xfrm>
            <a:off x="468278" y="3562900"/>
            <a:ext cx="3697859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kumimoji="1" lang="en-US" altLang="ko-KR"/>
          </a:p>
          <a:p>
            <a:pPr marL="342900" indent="-342900">
              <a:buAutoNum type="arabicPeriod" startAt="3"/>
            </a:pPr>
            <a:r>
              <a:rPr kumimoji="1" lang="ko-KR" altLang="en-US"/>
              <a:t>유저 게임정보 데이터의 </a:t>
            </a:r>
            <a:r>
              <a:rPr kumimoji="1" lang="ko-KR" altLang="en-US" err="1"/>
              <a:t>game</a:t>
            </a:r>
            <a:r>
              <a:rPr kumimoji="1" lang="en-US" altLang="ko-KR"/>
              <a:t>Id</a:t>
            </a:r>
            <a:r>
              <a:rPr kumimoji="1" lang="ko-KR" altLang="en-US"/>
              <a:t> 값으로</a:t>
            </a:r>
            <a:endParaRPr kumimoji="1" lang="en-US" altLang="ko-KR"/>
          </a:p>
          <a:p>
            <a:r>
              <a:rPr kumimoji="1" lang="ko-KR" altLang="en-US"/>
              <a:t>        </a:t>
            </a:r>
            <a:r>
              <a:rPr kumimoji="1" lang="en-US" altLang="ko-KR" b="1"/>
              <a:t>match</a:t>
            </a:r>
            <a:r>
              <a:rPr kumimoji="1" lang="ko-KR" altLang="en-US" b="1"/>
              <a:t>의 세부 데이터</a:t>
            </a:r>
            <a:r>
              <a:rPr kumimoji="1" lang="ko-KR" altLang="en-US"/>
              <a:t>에 접근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660AE287-0FDA-4E49-82E5-A18551639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9491" y="1365814"/>
            <a:ext cx="4460151" cy="79461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5071D251-EBE1-024C-A9CB-756D0198D1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467" y="2359488"/>
            <a:ext cx="3131995" cy="77396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B4BC547-DBFD-D745-9F8E-990ED7000D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6137" y="3472022"/>
            <a:ext cx="4509167" cy="1065117"/>
          </a:xfrm>
          <a:prstGeom prst="rect">
            <a:avLst/>
          </a:prstGeom>
        </p:spPr>
      </p:pic>
      <p:sp>
        <p:nvSpPr>
          <p:cNvPr id="28" name="액자 27">
            <a:extLst>
              <a:ext uri="{FF2B5EF4-FFF2-40B4-BE49-F238E27FC236}">
                <a16:creationId xmlns:a16="http://schemas.microsoft.com/office/drawing/2014/main" id="{862AE9C4-F7A0-024C-A3F3-DAB5929149EB}"/>
              </a:ext>
            </a:extLst>
          </p:cNvPr>
          <p:cNvSpPr/>
          <p:nvPr/>
        </p:nvSpPr>
        <p:spPr>
          <a:xfrm>
            <a:off x="5320145" y="1365814"/>
            <a:ext cx="2327564" cy="738664"/>
          </a:xfrm>
          <a:prstGeom prst="frame">
            <a:avLst/>
          </a:prstGeom>
          <a:solidFill>
            <a:schemeClr val="accent1">
              <a:alpha val="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61B20D1-E239-8148-BCB2-EBFA8686DA27}"/>
              </a:ext>
            </a:extLst>
          </p:cNvPr>
          <p:cNvSpPr/>
          <p:nvPr/>
        </p:nvSpPr>
        <p:spPr>
          <a:xfrm>
            <a:off x="5320144" y="1382023"/>
            <a:ext cx="2417205" cy="7386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31" name="구부러진 연결선[U] 30">
            <a:extLst>
              <a:ext uri="{FF2B5EF4-FFF2-40B4-BE49-F238E27FC236}">
                <a16:creationId xmlns:a16="http://schemas.microsoft.com/office/drawing/2014/main" id="{215B7D9D-E993-0447-8260-A96903A5015E}"/>
              </a:ext>
            </a:extLst>
          </p:cNvPr>
          <p:cNvCxnSpPr>
            <a:cxnSpLocks/>
            <a:endCxn id="24" idx="1"/>
          </p:cNvCxnSpPr>
          <p:nvPr/>
        </p:nvCxnSpPr>
        <p:spPr>
          <a:xfrm rot="10800000" flipV="1">
            <a:off x="4834467" y="2108413"/>
            <a:ext cx="1486462" cy="638058"/>
          </a:xfrm>
          <a:prstGeom prst="curvedConnector3">
            <a:avLst>
              <a:gd name="adj1" fmla="val 115379"/>
            </a:avLst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7093397-56EE-1545-80B2-AA8453483579}"/>
              </a:ext>
            </a:extLst>
          </p:cNvPr>
          <p:cNvSpPr/>
          <p:nvPr/>
        </p:nvSpPr>
        <p:spPr>
          <a:xfrm>
            <a:off x="4834467" y="2359487"/>
            <a:ext cx="3131995" cy="794617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A64CA13-CAFD-9B49-9DA0-2645BCF98A67}"/>
              </a:ext>
            </a:extLst>
          </p:cNvPr>
          <p:cNvSpPr/>
          <p:nvPr/>
        </p:nvSpPr>
        <p:spPr>
          <a:xfrm>
            <a:off x="4859241" y="2370582"/>
            <a:ext cx="953730" cy="773965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37" name="구부러진 연결선[U] 36">
            <a:extLst>
              <a:ext uri="{FF2B5EF4-FFF2-40B4-BE49-F238E27FC236}">
                <a16:creationId xmlns:a16="http://schemas.microsoft.com/office/drawing/2014/main" id="{32C0EC95-FB26-4D44-A6BD-FD54D4ABF8C8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5312353" y="3176080"/>
            <a:ext cx="1108368" cy="295942"/>
          </a:xfrm>
          <a:prstGeom prst="curvedConnector2">
            <a:avLst/>
          </a:prstGeom>
          <a:ln w="254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ADF911C-37AB-F648-A81C-4F1FBF2CFB53}"/>
              </a:ext>
            </a:extLst>
          </p:cNvPr>
          <p:cNvSpPr/>
          <p:nvPr/>
        </p:nvSpPr>
        <p:spPr>
          <a:xfrm>
            <a:off x="4166137" y="3472022"/>
            <a:ext cx="4509167" cy="1065117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3688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454061"/>
            <a:ext cx="9144000" cy="5696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Match Data</a:t>
            </a:r>
            <a:r>
              <a:rPr lang="ko-KR" altLang="en-US" sz="2400" dirty="0"/>
              <a:t> 전처리 </a:t>
            </a:r>
            <a:r>
              <a:rPr lang="en-US" altLang="ko-KR" sz="2400" dirty="0"/>
              <a:t>(1)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4C69A3-5530-A641-8AA6-D69E426A1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4050" y="4214647"/>
            <a:ext cx="5877000" cy="192277"/>
          </a:xfrm>
        </p:spPr>
        <p:txBody>
          <a:bodyPr/>
          <a:lstStyle/>
          <a:p>
            <a:pPr marL="139700" indent="0" algn="l">
              <a:buNone/>
            </a:pP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5EDFDDB-73A9-DA4A-BF50-704FB7187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489" y="1858724"/>
            <a:ext cx="7121185" cy="272438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72CC833-11FA-7E43-8FB9-1A35AA650E57}"/>
              </a:ext>
            </a:extLst>
          </p:cNvPr>
          <p:cNvSpPr/>
          <p:nvPr/>
        </p:nvSpPr>
        <p:spPr>
          <a:xfrm>
            <a:off x="1095489" y="1858724"/>
            <a:ext cx="633920" cy="2724382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1011750-89E2-3F44-9E8A-C0ABB81BC5B1}"/>
              </a:ext>
            </a:extLst>
          </p:cNvPr>
          <p:cNvSpPr/>
          <p:nvPr/>
        </p:nvSpPr>
        <p:spPr>
          <a:xfrm>
            <a:off x="3648923" y="1858724"/>
            <a:ext cx="445999" cy="2724382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7DB5112-64FC-0D4A-9672-5F087AD59151}"/>
              </a:ext>
            </a:extLst>
          </p:cNvPr>
          <p:cNvSpPr/>
          <p:nvPr/>
        </p:nvSpPr>
        <p:spPr>
          <a:xfrm>
            <a:off x="7499212" y="1858723"/>
            <a:ext cx="717461" cy="2724383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09F69F5C-925B-AA42-ADC8-6114D1322E44}"/>
              </a:ext>
            </a:extLst>
          </p:cNvPr>
          <p:cNvCxnSpPr/>
          <p:nvPr/>
        </p:nvCxnSpPr>
        <p:spPr>
          <a:xfrm flipV="1">
            <a:off x="3870251" y="1594887"/>
            <a:ext cx="0" cy="202019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52B0AAF-EEF7-0341-96C9-8F18574E2E6D}"/>
              </a:ext>
            </a:extLst>
          </p:cNvPr>
          <p:cNvCxnSpPr/>
          <p:nvPr/>
        </p:nvCxnSpPr>
        <p:spPr>
          <a:xfrm flipV="1">
            <a:off x="7861010" y="1587799"/>
            <a:ext cx="0" cy="202019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E27EC33-07F8-C349-A4F0-63691B1D2738}"/>
              </a:ext>
            </a:extLst>
          </p:cNvPr>
          <p:cNvCxnSpPr/>
          <p:nvPr/>
        </p:nvCxnSpPr>
        <p:spPr>
          <a:xfrm flipV="1">
            <a:off x="1417670" y="1598429"/>
            <a:ext cx="0" cy="202019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oogle Shape;223;p35">
            <a:extLst>
              <a:ext uri="{FF2B5EF4-FFF2-40B4-BE49-F238E27FC236}">
                <a16:creationId xmlns:a16="http://schemas.microsoft.com/office/drawing/2014/main" id="{DB0144D8-3A5A-6546-837F-DF4F509A68E8}"/>
              </a:ext>
            </a:extLst>
          </p:cNvPr>
          <p:cNvSpPr txBox="1">
            <a:spLocks/>
          </p:cNvSpPr>
          <p:nvPr/>
        </p:nvSpPr>
        <p:spPr>
          <a:xfrm>
            <a:off x="594427" y="1023333"/>
            <a:ext cx="1436392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게임 </a:t>
            </a:r>
            <a:r>
              <a:rPr lang="en-US" altLang="ko-KR" sz="1000" b="1" dirty="0">
                <a:solidFill>
                  <a:schemeClr val="tx1">
                    <a:lumMod val="50000"/>
                  </a:schemeClr>
                </a:solidFill>
              </a:rPr>
              <a:t>match</a:t>
            </a:r>
          </a:p>
          <a:p>
            <a:pPr algn="ctr">
              <a:lnSpc>
                <a:spcPct val="150000"/>
              </a:lnSpc>
            </a:pP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고유 </a:t>
            </a:r>
            <a:r>
              <a:rPr lang="en-US" altLang="ko-KR" sz="1000" b="1" dirty="0">
                <a:solidFill>
                  <a:schemeClr val="tx1">
                    <a:lumMod val="50000"/>
                  </a:schemeClr>
                </a:solidFill>
              </a:rPr>
              <a:t>ID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값</a:t>
            </a:r>
            <a:endParaRPr lang="en-US" altLang="ko-KR" sz="10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5" name="Google Shape;223;p35">
            <a:extLst>
              <a:ext uri="{FF2B5EF4-FFF2-40B4-BE49-F238E27FC236}">
                <a16:creationId xmlns:a16="http://schemas.microsoft.com/office/drawing/2014/main" id="{6A808382-9163-074D-A356-793A2EA497BC}"/>
              </a:ext>
            </a:extLst>
          </p:cNvPr>
          <p:cNvSpPr txBox="1">
            <a:spLocks/>
          </p:cNvSpPr>
          <p:nvPr/>
        </p:nvSpPr>
        <p:spPr>
          <a:xfrm>
            <a:off x="2962623" y="1029396"/>
            <a:ext cx="1747595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900" b="1" dirty="0">
                <a:solidFill>
                  <a:schemeClr val="tx1">
                    <a:lumMod val="50000"/>
                  </a:schemeClr>
                </a:solidFill>
              </a:rPr>
              <a:t>게임 타입을 </a:t>
            </a:r>
            <a:endParaRPr lang="en-US" altLang="ko-KR" sz="900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b="1" dirty="0">
                <a:solidFill>
                  <a:schemeClr val="tx1">
                    <a:lumMod val="50000"/>
                  </a:schemeClr>
                </a:solidFill>
              </a:rPr>
              <a:t>나타내는 값</a:t>
            </a:r>
            <a:r>
              <a:rPr lang="en-US" altLang="ko-KR" sz="900" b="1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ko-KR" altLang="en-US" sz="900" b="1" dirty="0">
                <a:solidFill>
                  <a:schemeClr val="tx1">
                    <a:lumMod val="50000"/>
                  </a:schemeClr>
                </a:solidFill>
              </a:rPr>
              <a:t>랭크 </a:t>
            </a:r>
            <a:r>
              <a:rPr lang="en-US" altLang="ko-KR" sz="900" b="1" dirty="0">
                <a:solidFill>
                  <a:schemeClr val="tx1">
                    <a:lumMod val="50000"/>
                  </a:schemeClr>
                </a:solidFill>
              </a:rPr>
              <a:t>/</a:t>
            </a:r>
            <a:r>
              <a:rPr lang="ko-KR" altLang="en-US" sz="900" b="1" dirty="0">
                <a:solidFill>
                  <a:schemeClr val="tx1">
                    <a:lumMod val="50000"/>
                  </a:schemeClr>
                </a:solidFill>
              </a:rPr>
              <a:t> 일반</a:t>
            </a:r>
            <a:r>
              <a:rPr lang="en-US" altLang="ko-KR" sz="900" b="1" dirty="0">
                <a:solidFill>
                  <a:schemeClr val="tx1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16" name="Google Shape;223;p35">
            <a:extLst>
              <a:ext uri="{FF2B5EF4-FFF2-40B4-BE49-F238E27FC236}">
                <a16:creationId xmlns:a16="http://schemas.microsoft.com/office/drawing/2014/main" id="{A8561194-7105-0949-9579-2FD09F132029}"/>
              </a:ext>
            </a:extLst>
          </p:cNvPr>
          <p:cNvSpPr txBox="1">
            <a:spLocks/>
          </p:cNvSpPr>
          <p:nvPr/>
        </p:nvSpPr>
        <p:spPr>
          <a:xfrm>
            <a:off x="6613453" y="628894"/>
            <a:ext cx="2087530" cy="873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900" b="1" dirty="0">
                <a:solidFill>
                  <a:schemeClr val="tx1">
                    <a:lumMod val="50000"/>
                  </a:schemeClr>
                </a:solidFill>
              </a:rPr>
              <a:t>게임에 참가한 </a:t>
            </a:r>
            <a:endParaRPr lang="en-US" altLang="ko-KR" sz="900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플레이어들의 </a:t>
            </a:r>
            <a:r>
              <a:rPr lang="ko-KR" altLang="en-US" sz="900" b="1" dirty="0">
                <a:solidFill>
                  <a:schemeClr val="tx1">
                    <a:lumMod val="50000"/>
                  </a:schemeClr>
                </a:solidFill>
              </a:rPr>
              <a:t>모든 게임정보</a:t>
            </a:r>
            <a:endParaRPr lang="en-US" altLang="ko-KR" sz="900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b="1" dirty="0">
                <a:solidFill>
                  <a:schemeClr val="tx1">
                    <a:lumMod val="50000"/>
                  </a:schemeClr>
                </a:solidFill>
              </a:rPr>
              <a:t>(ex. </a:t>
            </a:r>
            <a:r>
              <a:rPr lang="ko-KR" altLang="en-US" sz="900" b="1" dirty="0">
                <a:solidFill>
                  <a:schemeClr val="tx1">
                    <a:lumMod val="50000"/>
                  </a:schemeClr>
                </a:solidFill>
              </a:rPr>
              <a:t>아이템</a:t>
            </a:r>
            <a:r>
              <a:rPr lang="en-US" altLang="ko-KR" sz="900" b="1" dirty="0">
                <a:solidFill>
                  <a:schemeClr val="tx1">
                    <a:lumMod val="50000"/>
                  </a:schemeClr>
                </a:solidFill>
              </a:rPr>
              <a:t>,</a:t>
            </a:r>
            <a:r>
              <a:rPr lang="ko-KR" altLang="en-US" sz="900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ko-KR" altLang="en-US" sz="900" b="1" dirty="0" err="1">
                <a:solidFill>
                  <a:schemeClr val="tx1">
                    <a:lumMod val="50000"/>
                  </a:schemeClr>
                </a:solidFill>
              </a:rPr>
              <a:t>스킬정보</a:t>
            </a:r>
            <a:r>
              <a:rPr lang="en-US" altLang="ko-KR" sz="900" b="1" dirty="0">
                <a:solidFill>
                  <a:schemeClr val="tx1">
                    <a:lumMod val="50000"/>
                  </a:schemeClr>
                </a:solidFill>
              </a:rPr>
              <a:t>,</a:t>
            </a:r>
            <a:r>
              <a:rPr lang="ko-KR" altLang="en-US" sz="900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endParaRPr lang="en-US" altLang="ko-KR" sz="900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데미지</a:t>
            </a:r>
            <a:r>
              <a:rPr lang="en-US" altLang="ko-KR" sz="900" b="1" dirty="0">
                <a:solidFill>
                  <a:schemeClr val="tx1">
                    <a:lumMod val="50000"/>
                  </a:schemeClr>
                </a:solidFill>
              </a:rPr>
              <a:t>,</a:t>
            </a:r>
            <a:r>
              <a:rPr lang="ko-KR" altLang="en-US" sz="900" b="1" dirty="0">
                <a:solidFill>
                  <a:schemeClr val="tx1">
                    <a:lumMod val="50000"/>
                  </a:schemeClr>
                </a:solidFill>
              </a:rPr>
              <a:t> 보유한 돈 등</a:t>
            </a:r>
            <a:r>
              <a:rPr lang="en-US" altLang="ko-KR" sz="900" b="1" dirty="0">
                <a:solidFill>
                  <a:schemeClr val="tx1">
                    <a:lumMod val="50000"/>
                  </a:schemeClr>
                </a:solidFill>
              </a:rPr>
              <a:t>)</a:t>
            </a:r>
            <a:r>
              <a:rPr lang="ko-KR" altLang="en-US" sz="900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endParaRPr lang="en-US" altLang="ko-KR" sz="900" b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766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Match Data</a:t>
            </a:r>
            <a:r>
              <a:rPr lang="ko-KR" altLang="en-US" sz="2400" dirty="0"/>
              <a:t> 전처리 </a:t>
            </a:r>
            <a:r>
              <a:rPr lang="en-US" altLang="ko-KR" sz="2400" dirty="0"/>
              <a:t>(1)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12</a:t>
            </a:fld>
            <a:endParaRPr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4C69A3-5530-A641-8AA6-D69E426A1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0992" y="2546131"/>
            <a:ext cx="3592917" cy="283212"/>
          </a:xfrm>
        </p:spPr>
        <p:txBody>
          <a:bodyPr/>
          <a:lstStyle/>
          <a:p>
            <a:pPr marL="139700" indent="0">
              <a:buNone/>
            </a:pPr>
            <a:r>
              <a:rPr lang="en-US" altLang="ko-KR" dirty="0">
                <a:solidFill>
                  <a:schemeClr val="tx1">
                    <a:lumMod val="50000"/>
                  </a:schemeClr>
                </a:solidFill>
              </a:rPr>
              <a:t>&lt;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챔피언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Data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 일부분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–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ko-KR" altLang="en-US" b="1" dirty="0" err="1">
                <a:solidFill>
                  <a:schemeClr val="tx1">
                    <a:lumMod val="50000"/>
                  </a:schemeClr>
                </a:solidFill>
              </a:rPr>
              <a:t>라이엇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 제공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&gt;</a:t>
            </a:r>
          </a:p>
          <a:p>
            <a:pPr marL="139700" indent="0">
              <a:buNone/>
            </a:pPr>
            <a:r>
              <a:rPr lang="en-US" altLang="ko-KR" b="1" dirty="0" err="1">
                <a:solidFill>
                  <a:schemeClr val="tx1">
                    <a:lumMod val="50000"/>
                  </a:schemeClr>
                </a:solidFill>
              </a:rPr>
              <a:t>Champion.csv</a:t>
            </a:r>
            <a:endParaRPr lang="ko-KR" altLang="en-US" b="1" dirty="0">
              <a:solidFill>
                <a:schemeClr val="tx1">
                  <a:lumMod val="50000"/>
                </a:schemeClr>
              </a:solidFill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73E0842F-9CBE-E444-BEF2-B363D95679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5785908"/>
              </p:ext>
            </p:extLst>
          </p:nvPr>
        </p:nvGraphicFramePr>
        <p:xfrm>
          <a:off x="4452728" y="3135075"/>
          <a:ext cx="4166486" cy="741680"/>
        </p:xfrm>
        <a:graphic>
          <a:graphicData uri="http://schemas.openxmlformats.org/drawingml/2006/table">
            <a:tbl>
              <a:tblPr firstRow="1" bandRow="1">
                <a:tableStyleId>{AFC3735A-9E6A-41AF-8050-A0B5EE1774C3}</a:tableStyleId>
              </a:tblPr>
              <a:tblGrid>
                <a:gridCol w="2083243">
                  <a:extLst>
                    <a:ext uri="{9D8B030D-6E8A-4147-A177-3AD203B41FA5}">
                      <a16:colId xmlns:a16="http://schemas.microsoft.com/office/drawing/2014/main" val="4200267223"/>
                    </a:ext>
                  </a:extLst>
                </a:gridCol>
                <a:gridCol w="2083243">
                  <a:extLst>
                    <a:ext uri="{9D8B030D-6E8A-4147-A177-3AD203B41FA5}">
                      <a16:colId xmlns:a16="http://schemas.microsoft.com/office/drawing/2014/main" val="2855741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승리팀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패배팀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560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[</a:t>
                      </a:r>
                      <a:r>
                        <a:rPr lang="en-US" altLang="ko-KR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266</a:t>
                      </a:r>
                      <a:r>
                        <a:rPr lang="en-US" altLang="ko-K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r>
                        <a:rPr lang="en-US" altLang="ko-KR" sz="1400" b="0" i="0" u="none" strike="noStrike" cap="none" dirty="0">
                          <a:solidFill>
                            <a:srgbClr val="0070C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103</a:t>
                      </a:r>
                      <a:r>
                        <a:rPr lang="en-US" altLang="ko-K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3 , 2 , 1]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[</a:t>
                      </a:r>
                      <a:r>
                        <a:rPr lang="ko-KR" altLang="en-US" dirty="0"/>
                        <a:t>챔피언 값</a:t>
                      </a:r>
                      <a:r>
                        <a:rPr lang="en-US" altLang="ko-KR" dirty="0"/>
                        <a:t>1,</a:t>
                      </a:r>
                      <a:r>
                        <a:rPr lang="ko-KR" altLang="en-US" dirty="0"/>
                        <a:t> 값</a:t>
                      </a:r>
                      <a:r>
                        <a:rPr lang="en-US" altLang="ko-KR" dirty="0"/>
                        <a:t>2,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…</a:t>
                      </a:r>
                      <a:r>
                        <a:rPr lang="ko-KR" altLang="en-US" dirty="0"/>
                        <a:t> 값</a:t>
                      </a:r>
                      <a:r>
                        <a:rPr lang="en-US" altLang="ko-KR" dirty="0"/>
                        <a:t>5]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578114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67B87FED-24E1-2E48-93E1-FDE337AD46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713246"/>
              </p:ext>
            </p:extLst>
          </p:nvPr>
        </p:nvGraphicFramePr>
        <p:xfrm>
          <a:off x="916029" y="3135075"/>
          <a:ext cx="2590496" cy="1312520"/>
        </p:xfrm>
        <a:graphic>
          <a:graphicData uri="http://schemas.openxmlformats.org/drawingml/2006/table">
            <a:tbl>
              <a:tblPr firstRow="1" firstCol="1" bandRow="1">
                <a:tableStyleId>{AFC3735A-9E6A-41AF-8050-A0B5EE1774C3}</a:tableStyleId>
              </a:tblPr>
              <a:tblGrid>
                <a:gridCol w="1220428">
                  <a:extLst>
                    <a:ext uri="{9D8B030D-6E8A-4147-A177-3AD203B41FA5}">
                      <a16:colId xmlns:a16="http://schemas.microsoft.com/office/drawing/2014/main" val="732233032"/>
                    </a:ext>
                  </a:extLst>
                </a:gridCol>
                <a:gridCol w="1370068">
                  <a:extLst>
                    <a:ext uri="{9D8B030D-6E8A-4147-A177-3AD203B41FA5}">
                      <a16:colId xmlns:a16="http://schemas.microsoft.com/office/drawing/2014/main" val="2943775820"/>
                    </a:ext>
                  </a:extLst>
                </a:gridCol>
              </a:tblGrid>
              <a:tr h="375005"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000" kern="100" dirty="0">
                          <a:effectLst/>
                        </a:rPr>
                        <a:t>챔피언 값</a:t>
                      </a:r>
                      <a:r>
                        <a:rPr lang="en-US" sz="1000" kern="100" dirty="0">
                          <a:effectLst/>
                        </a:rPr>
                        <a:t>(key)</a:t>
                      </a:r>
                      <a:endParaRPr lang="ko-KR" sz="1000" kern="100" dirty="0">
                        <a:effectLst/>
                      </a:endParaRPr>
                    </a:p>
                    <a:p>
                      <a:pPr algn="ctr" latinLnBrk="1"/>
                      <a:r>
                        <a:rPr lang="en-US" sz="1000" kern="100" dirty="0">
                          <a:effectLst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000" kern="100" dirty="0">
                          <a:effectLst/>
                        </a:rPr>
                        <a:t>챔피언</a:t>
                      </a:r>
                      <a:r>
                        <a:rPr lang="ko-KR" altLang="en-US" sz="1000" kern="100" dirty="0">
                          <a:effectLst/>
                        </a:rPr>
                        <a:t> 이름</a:t>
                      </a:r>
                      <a:r>
                        <a:rPr lang="en-US" sz="1000" kern="100" dirty="0">
                          <a:effectLst/>
                        </a:rPr>
                        <a:t>(id)</a:t>
                      </a:r>
                      <a:endParaRPr lang="ko-KR" sz="1000" kern="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52636209"/>
                  </a:ext>
                </a:extLst>
              </a:tr>
              <a:tr h="18750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000" kern="100" dirty="0">
                          <a:solidFill>
                            <a:srgbClr val="FF0000"/>
                          </a:solidFill>
                          <a:effectLst/>
                        </a:rPr>
                        <a:t>266</a:t>
                      </a:r>
                      <a:endParaRPr lang="ko-KR" sz="1000" kern="100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000" kern="100" dirty="0" err="1">
                          <a:solidFill>
                            <a:srgbClr val="FF0000"/>
                          </a:solidFill>
                          <a:effectLst/>
                        </a:rPr>
                        <a:t>Aatrox</a:t>
                      </a:r>
                      <a:endParaRPr lang="ko-KR" sz="1000" kern="100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7967873"/>
                  </a:ext>
                </a:extLst>
              </a:tr>
              <a:tr h="18750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000" kern="100" dirty="0">
                          <a:solidFill>
                            <a:srgbClr val="0070C0"/>
                          </a:solidFill>
                          <a:effectLst/>
                        </a:rPr>
                        <a:t>103</a:t>
                      </a:r>
                      <a:endParaRPr lang="ko-KR" sz="1000" kern="100" dirty="0">
                        <a:solidFill>
                          <a:srgbClr val="0070C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000" kern="100" dirty="0" err="1">
                          <a:solidFill>
                            <a:srgbClr val="0070C0"/>
                          </a:solidFill>
                          <a:effectLst/>
                        </a:rPr>
                        <a:t>Ahri</a:t>
                      </a:r>
                      <a:endParaRPr lang="ko-KR" sz="1000" kern="100" dirty="0">
                        <a:solidFill>
                          <a:srgbClr val="0070C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9465904"/>
                  </a:ext>
                </a:extLst>
              </a:tr>
              <a:tr h="18750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000" kern="100" dirty="0">
                          <a:effectLst/>
                        </a:rPr>
                        <a:t>84</a:t>
                      </a:r>
                      <a:endParaRPr lang="ko-KR" sz="1000" kern="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000" kern="100">
                          <a:effectLst/>
                        </a:rPr>
                        <a:t>Akali</a:t>
                      </a:r>
                      <a:endParaRPr lang="ko-KR" sz="10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7653770"/>
                  </a:ext>
                </a:extLst>
              </a:tr>
              <a:tr h="18750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000" kern="100">
                          <a:effectLst/>
                        </a:rPr>
                        <a:t>12</a:t>
                      </a:r>
                      <a:endParaRPr lang="ko-KR" sz="10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000" kern="100">
                          <a:effectLst/>
                        </a:rPr>
                        <a:t>Alistar</a:t>
                      </a:r>
                      <a:endParaRPr lang="ko-KR" sz="10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5595539"/>
                  </a:ext>
                </a:extLst>
              </a:tr>
              <a:tr h="187503"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000" kern="100" dirty="0">
                          <a:effectLst/>
                        </a:rPr>
                        <a:t>32</a:t>
                      </a:r>
                      <a:endParaRPr lang="ko-KR" sz="1000" kern="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000" kern="100" dirty="0" err="1">
                          <a:effectLst/>
                        </a:rPr>
                        <a:t>Amumu</a:t>
                      </a:r>
                      <a:endParaRPr lang="ko-KR" sz="1000" kern="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53819231"/>
                  </a:ext>
                </a:extLst>
              </a:tr>
            </a:tbl>
          </a:graphicData>
        </a:graphic>
      </p:graphicFrame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BB3595EC-56AE-EF42-955E-5F7ABB083F0D}"/>
              </a:ext>
            </a:extLst>
          </p:cNvPr>
          <p:cNvSpPr txBox="1">
            <a:spLocks/>
          </p:cNvSpPr>
          <p:nvPr/>
        </p:nvSpPr>
        <p:spPr>
          <a:xfrm>
            <a:off x="4807902" y="2544694"/>
            <a:ext cx="3472177" cy="28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139700" indent="0">
              <a:buFont typeface="Ubuntu Light"/>
              <a:buNone/>
            </a:pP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&lt;Participants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 값 예시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&gt;</a:t>
            </a:r>
          </a:p>
          <a:p>
            <a:pPr marL="139700" indent="0">
              <a:buFont typeface="Ubuntu Light"/>
              <a:buNone/>
            </a:pPr>
            <a:r>
              <a:rPr lang="en-US" altLang="ko-KR" b="1" dirty="0" err="1">
                <a:solidFill>
                  <a:schemeClr val="tx1">
                    <a:lumMod val="50000"/>
                  </a:schemeClr>
                </a:solidFill>
              </a:rPr>
              <a:t>matchInfo_df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 의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participants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 속성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225BF6-45C8-9140-9BC9-CFAE17F1A684}"/>
              </a:ext>
            </a:extLst>
          </p:cNvPr>
          <p:cNvSpPr txBox="1"/>
          <p:nvPr/>
        </p:nvSpPr>
        <p:spPr>
          <a:xfrm>
            <a:off x="4572000" y="4072228"/>
            <a:ext cx="3920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이 </a:t>
            </a:r>
            <a:r>
              <a:rPr kumimoji="1" lang="en-US" altLang="ko-KR" dirty="0"/>
              <a:t>match</a:t>
            </a:r>
            <a:r>
              <a:rPr kumimoji="1" lang="ko-KR" altLang="en-US" dirty="0"/>
              <a:t>의 </a:t>
            </a:r>
            <a:r>
              <a:rPr kumimoji="1" lang="ko-KR" altLang="en-US" dirty="0" err="1"/>
              <a:t>승리팀에는</a:t>
            </a:r>
            <a:r>
              <a:rPr kumimoji="1" lang="ko-KR" altLang="en-US" dirty="0"/>
              <a:t> </a:t>
            </a:r>
            <a:r>
              <a:rPr kumimoji="1" lang="en-US" altLang="ko-KR" dirty="0" err="1">
                <a:solidFill>
                  <a:srgbClr val="FF0000"/>
                </a:solidFill>
              </a:rPr>
              <a:t>Aatrox</a:t>
            </a:r>
            <a:r>
              <a:rPr kumimoji="1" lang="ko-KR" altLang="en-US" dirty="0"/>
              <a:t>와</a:t>
            </a:r>
            <a:r>
              <a:rPr kumimoji="1" lang="en-US" altLang="ko-KR" dirty="0"/>
              <a:t> </a:t>
            </a:r>
            <a:r>
              <a:rPr kumimoji="1" lang="en-US" altLang="ko-KR" dirty="0" err="1">
                <a:solidFill>
                  <a:srgbClr val="0070C0"/>
                </a:solidFill>
              </a:rPr>
              <a:t>Ahri</a:t>
            </a:r>
            <a:r>
              <a:rPr kumimoji="1" lang="ko-KR" altLang="en-US" dirty="0"/>
              <a:t>가 있었다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8" name="위로 굽은 화살표[B] 17">
            <a:extLst>
              <a:ext uri="{FF2B5EF4-FFF2-40B4-BE49-F238E27FC236}">
                <a16:creationId xmlns:a16="http://schemas.microsoft.com/office/drawing/2014/main" id="{DBDCEC46-E616-0444-8D3E-0A9274BC8B50}"/>
              </a:ext>
            </a:extLst>
          </p:cNvPr>
          <p:cNvSpPr/>
          <p:nvPr/>
        </p:nvSpPr>
        <p:spPr>
          <a:xfrm rot="350168">
            <a:off x="3526911" y="3698762"/>
            <a:ext cx="1921697" cy="208594"/>
          </a:xfrm>
          <a:prstGeom prst="bentUpArrow">
            <a:avLst>
              <a:gd name="adj1" fmla="val 25000"/>
              <a:gd name="adj2" fmla="val 25000"/>
              <a:gd name="adj3" fmla="val 28339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오른쪽 화살표[R] 18">
            <a:extLst>
              <a:ext uri="{FF2B5EF4-FFF2-40B4-BE49-F238E27FC236}">
                <a16:creationId xmlns:a16="http://schemas.microsoft.com/office/drawing/2014/main" id="{045918F6-AF4B-3F4C-92D7-EE62CAEC3EF3}"/>
              </a:ext>
            </a:extLst>
          </p:cNvPr>
          <p:cNvSpPr/>
          <p:nvPr/>
        </p:nvSpPr>
        <p:spPr>
          <a:xfrm rot="372988">
            <a:off x="3504173" y="3607458"/>
            <a:ext cx="1211424" cy="89812"/>
          </a:xfrm>
          <a:prstGeom prst="rightArrow">
            <a:avLst>
              <a:gd name="adj1" fmla="val 50000"/>
              <a:gd name="adj2" fmla="val 664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Google Shape;223;p35">
            <a:extLst>
              <a:ext uri="{FF2B5EF4-FFF2-40B4-BE49-F238E27FC236}">
                <a16:creationId xmlns:a16="http://schemas.microsoft.com/office/drawing/2014/main" id="{3361E624-DA69-4C67-A209-94FF34901315}"/>
              </a:ext>
            </a:extLst>
          </p:cNvPr>
          <p:cNvSpPr txBox="1">
            <a:spLocks/>
          </p:cNvSpPr>
          <p:nvPr/>
        </p:nvSpPr>
        <p:spPr>
          <a:xfrm>
            <a:off x="2551506" y="1298805"/>
            <a:ext cx="4585809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ko-KR" sz="1200" b="1" dirty="0" err="1">
                <a:solidFill>
                  <a:schemeClr val="tx1">
                    <a:lumMod val="50000"/>
                  </a:schemeClr>
                </a:solidFill>
              </a:rPr>
              <a:t>랭크게임</a:t>
            </a:r>
            <a:r>
              <a:rPr lang="ko-KR" sz="1200" b="1" dirty="0">
                <a:solidFill>
                  <a:schemeClr val="tx1">
                    <a:lumMod val="50000"/>
                  </a:schemeClr>
                </a:solidFill>
              </a:rPr>
              <a:t> 기준</a:t>
            </a:r>
            <a:r>
              <a:rPr lang="en-US" altLang="ko-KR" sz="1200" b="1" dirty="0">
                <a:solidFill>
                  <a:schemeClr val="tx1">
                    <a:lumMod val="50000"/>
                  </a:schemeClr>
                </a:solidFill>
              </a:rPr>
              <a:t>,</a:t>
            </a:r>
            <a:r>
              <a:rPr lang="ko-KR" sz="1200" b="1" dirty="0">
                <a:solidFill>
                  <a:schemeClr val="tx1">
                    <a:lumMod val="50000"/>
                  </a:schemeClr>
                </a:solidFill>
              </a:rPr>
              <a:t> 챔피언 승률을 알아내기 위해서</a:t>
            </a:r>
            <a:endParaRPr lang="en-US" altLang="ko-KR" sz="1200" b="1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>
              <a:lnSpc>
                <a:spcPct val="150000"/>
              </a:lnSpc>
            </a:pPr>
            <a:r>
              <a:rPr lang="en-US" altLang="ko-KR" sz="1200" b="1" dirty="0">
                <a:solidFill>
                  <a:schemeClr val="tx1">
                    <a:lumMod val="50000"/>
                  </a:schemeClr>
                </a:solidFill>
              </a:rPr>
              <a:t>'</a:t>
            </a:r>
            <a:r>
              <a:rPr lang="en-US" altLang="ko-KR" sz="1200" b="1" dirty="0" err="1">
                <a:solidFill>
                  <a:schemeClr val="tx1">
                    <a:lumMod val="50000"/>
                  </a:schemeClr>
                </a:solidFill>
              </a:rPr>
              <a:t>gameId</a:t>
            </a:r>
            <a:r>
              <a:rPr lang="en-US" altLang="ko-KR" sz="1200" b="1" dirty="0">
                <a:solidFill>
                  <a:schemeClr val="tx1">
                    <a:lumMod val="50000"/>
                  </a:schemeClr>
                </a:solidFill>
              </a:rPr>
              <a:t>', '</a:t>
            </a:r>
            <a:r>
              <a:rPr lang="en-US" altLang="ko-KR" sz="1200" b="1" dirty="0" err="1">
                <a:solidFill>
                  <a:schemeClr val="tx1">
                    <a:lumMod val="50000"/>
                  </a:schemeClr>
                </a:solidFill>
              </a:rPr>
              <a:t>queueId</a:t>
            </a:r>
            <a:r>
              <a:rPr lang="en-US" altLang="ko-KR" sz="1200" b="1" dirty="0">
                <a:solidFill>
                  <a:schemeClr val="tx1">
                    <a:lumMod val="50000"/>
                  </a:schemeClr>
                </a:solidFill>
              </a:rPr>
              <a:t>', 'participants' </a:t>
            </a:r>
            <a:r>
              <a:rPr lang="ko-KR" sz="1200" b="1" dirty="0" err="1">
                <a:solidFill>
                  <a:schemeClr val="tx1">
                    <a:lumMod val="50000"/>
                  </a:schemeClr>
                </a:solidFill>
              </a:rPr>
              <a:t>를</a:t>
            </a:r>
            <a:r>
              <a:rPr lang="ko-KR" sz="1200" b="1" dirty="0">
                <a:solidFill>
                  <a:schemeClr val="tx1">
                    <a:lumMod val="50000"/>
                  </a:schemeClr>
                </a:solidFill>
              </a:rPr>
              <a:t> 참조한다</a:t>
            </a:r>
            <a:r>
              <a:rPr lang="en-US" altLang="ko-KR" sz="1200" b="1" dirty="0">
                <a:solidFill>
                  <a:schemeClr val="tx1">
                    <a:lumMod val="50000"/>
                  </a:schemeClr>
                </a:solidFill>
              </a:rPr>
              <a:t>.</a:t>
            </a:r>
          </a:p>
          <a:p>
            <a:pPr marL="0" indent="0">
              <a:lnSpc>
                <a:spcPct val="150000"/>
              </a:lnSpc>
            </a:pPr>
            <a:r>
              <a:rPr lang="en-US" altLang="ko-KR" sz="1200" b="1" dirty="0">
                <a:solidFill>
                  <a:schemeClr val="tx1">
                    <a:lumMod val="50000"/>
                  </a:schemeClr>
                </a:solidFill>
              </a:rPr>
              <a:t>Participants</a:t>
            </a:r>
            <a:r>
              <a:rPr lang="ko-KR" sz="1200" b="1" dirty="0">
                <a:solidFill>
                  <a:schemeClr val="tx1">
                    <a:lumMod val="50000"/>
                  </a:schemeClr>
                </a:solidFill>
              </a:rPr>
              <a:t> 는 </a:t>
            </a:r>
            <a:r>
              <a:rPr lang="ko-KR" sz="1200" b="1" dirty="0" err="1">
                <a:solidFill>
                  <a:schemeClr val="tx1">
                    <a:lumMod val="50000"/>
                  </a:schemeClr>
                </a:solidFill>
              </a:rPr>
              <a:t>승리팀</a:t>
            </a:r>
            <a:r>
              <a:rPr lang="ko-KR" sz="1200" b="1" dirty="0">
                <a:solidFill>
                  <a:schemeClr val="tx1">
                    <a:lumMod val="50000"/>
                  </a:schemeClr>
                </a:solidFill>
              </a:rPr>
              <a:t> </a:t>
            </a:r>
            <a:r>
              <a:rPr lang="en-US" altLang="ko-KR" sz="1200" b="1" dirty="0">
                <a:solidFill>
                  <a:schemeClr val="tx1">
                    <a:lumMod val="50000"/>
                  </a:schemeClr>
                </a:solidFill>
              </a:rPr>
              <a:t>5</a:t>
            </a:r>
            <a:r>
              <a:rPr lang="ko-KR" sz="1200" b="1" dirty="0">
                <a:solidFill>
                  <a:schemeClr val="tx1">
                    <a:lumMod val="50000"/>
                  </a:schemeClr>
                </a:solidFill>
              </a:rPr>
              <a:t>명과 </a:t>
            </a:r>
            <a:r>
              <a:rPr lang="ko-KR" sz="1200" b="1" dirty="0" err="1">
                <a:solidFill>
                  <a:schemeClr val="tx1">
                    <a:lumMod val="50000"/>
                  </a:schemeClr>
                </a:solidFill>
              </a:rPr>
              <a:t>패배팀</a:t>
            </a:r>
            <a:r>
              <a:rPr lang="ko-KR" sz="1200" b="1" dirty="0">
                <a:solidFill>
                  <a:schemeClr val="tx1">
                    <a:lumMod val="50000"/>
                  </a:schemeClr>
                </a:solidFill>
              </a:rPr>
              <a:t> </a:t>
            </a:r>
            <a:r>
              <a:rPr lang="en-US" altLang="ko-KR" sz="1200" b="1" dirty="0">
                <a:solidFill>
                  <a:schemeClr val="tx1">
                    <a:lumMod val="50000"/>
                  </a:schemeClr>
                </a:solidFill>
              </a:rPr>
              <a:t>5</a:t>
            </a:r>
            <a:r>
              <a:rPr lang="ko-KR" sz="1200" b="1" dirty="0">
                <a:solidFill>
                  <a:schemeClr val="tx1">
                    <a:lumMod val="50000"/>
                  </a:schemeClr>
                </a:solidFill>
              </a:rPr>
              <a:t>명이 </a:t>
            </a:r>
            <a:r>
              <a:rPr lang="ko-KR" sz="1200" b="1" u="sng" dirty="0">
                <a:solidFill>
                  <a:schemeClr val="tx1">
                    <a:lumMod val="50000"/>
                  </a:schemeClr>
                </a:solidFill>
              </a:rPr>
              <a:t>어떤 챔피언</a:t>
            </a:r>
            <a:r>
              <a:rPr lang="ko-KR" sz="1200" b="1" dirty="0">
                <a:solidFill>
                  <a:schemeClr val="tx1">
                    <a:lumMod val="50000"/>
                  </a:schemeClr>
                </a:solidFill>
              </a:rPr>
              <a:t>으로</a:t>
            </a:r>
          </a:p>
          <a:p>
            <a:pPr marL="0" indent="0">
              <a:lnSpc>
                <a:spcPct val="150000"/>
              </a:lnSpc>
            </a:pPr>
            <a:r>
              <a:rPr lang="ko-KR" sz="1200" b="1" dirty="0">
                <a:solidFill>
                  <a:schemeClr val="tx1">
                    <a:lumMod val="50000"/>
                  </a:schemeClr>
                </a:solidFill>
              </a:rPr>
              <a:t>플레이 했는지에 대한 챔피언의 </a:t>
            </a:r>
            <a:r>
              <a:rPr lang="ko-KR" sz="1200" b="1" dirty="0" err="1">
                <a:solidFill>
                  <a:schemeClr val="tx1">
                    <a:lumMod val="50000"/>
                  </a:schemeClr>
                </a:solidFill>
              </a:rPr>
              <a:t>고유값이</a:t>
            </a:r>
            <a:r>
              <a:rPr lang="ko-KR" sz="1200" b="1" dirty="0">
                <a:solidFill>
                  <a:schemeClr val="tx1">
                    <a:lumMod val="50000"/>
                  </a:schemeClr>
                </a:solidFill>
              </a:rPr>
              <a:t> 들어가 있다</a:t>
            </a:r>
            <a:r>
              <a:rPr lang="en-US" altLang="ko-KR" sz="1200" b="1" dirty="0">
                <a:solidFill>
                  <a:schemeClr val="tx1">
                    <a:lumMod val="50000"/>
                  </a:schemeClr>
                </a:solidFill>
              </a:rPr>
              <a:t>.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555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Match Data</a:t>
            </a:r>
            <a:r>
              <a:rPr lang="ko-KR" altLang="en-US" sz="2400" dirty="0"/>
              <a:t> 전처리 </a:t>
            </a:r>
            <a:r>
              <a:rPr lang="en-US" altLang="ko-KR" sz="2400" dirty="0"/>
              <a:t>(1)</a:t>
            </a:r>
            <a:r>
              <a:rPr lang="ko-KR" altLang="en-US" sz="2400" dirty="0"/>
              <a:t> </a:t>
            </a:r>
            <a:r>
              <a:rPr lang="en-US" altLang="ko-KR" sz="2400" dirty="0"/>
              <a:t>–</a:t>
            </a:r>
            <a:r>
              <a:rPr lang="ko-KR" altLang="en-US" sz="2400" dirty="0"/>
              <a:t> </a:t>
            </a:r>
            <a:r>
              <a:rPr lang="ko-KR" altLang="en-US" sz="2400" dirty="0" err="1"/>
              <a:t>전체경기에</a:t>
            </a:r>
            <a:r>
              <a:rPr lang="ko-KR" altLang="en-US" sz="2400" dirty="0"/>
              <a:t> 대한 챔피언 승률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4C69A3-5530-A641-8AA6-D69E426A1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14501" y="3743548"/>
            <a:ext cx="6095999" cy="456978"/>
          </a:xfrm>
        </p:spPr>
        <p:txBody>
          <a:bodyPr/>
          <a:lstStyle/>
          <a:p>
            <a:pPr marL="139700" indent="0">
              <a:buNone/>
            </a:pP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모든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match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의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participants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값을 참조하여 </a:t>
            </a:r>
            <a:endParaRPr lang="en-US" altLang="ko-KR" b="1" dirty="0">
              <a:solidFill>
                <a:schemeClr val="tx1">
                  <a:lumMod val="50000"/>
                </a:schemeClr>
              </a:solidFill>
            </a:endParaRPr>
          </a:p>
          <a:p>
            <a:pPr marL="139700" indent="0">
              <a:buNone/>
            </a:pP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총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152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개의 챔피언들의 승률을 구함</a:t>
            </a: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40137565-DA63-CA4A-9C87-9BD697CCB8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773477"/>
              </p:ext>
            </p:extLst>
          </p:nvPr>
        </p:nvGraphicFramePr>
        <p:xfrm>
          <a:off x="1414500" y="2327061"/>
          <a:ext cx="6096000" cy="1112520"/>
        </p:xfrm>
        <a:graphic>
          <a:graphicData uri="http://schemas.openxmlformats.org/drawingml/2006/table">
            <a:tbl>
              <a:tblPr firstRow="1" bandRow="1">
                <a:tableStyleId>{AFC3735A-9E6A-41AF-8050-A0B5EE1774C3}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96043211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58782574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8162705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3439997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챔피언 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챔피언 승률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플레이 횟수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이긴 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703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266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0.533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332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715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0.4967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75133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BB45F1E-6D1C-9A4C-9BE0-48D96793CE3D}"/>
              </a:ext>
            </a:extLst>
          </p:cNvPr>
          <p:cNvSpPr txBox="1"/>
          <p:nvPr/>
        </p:nvSpPr>
        <p:spPr>
          <a:xfrm>
            <a:off x="2400300" y="1659002"/>
            <a:ext cx="4343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&lt;</a:t>
            </a:r>
            <a:r>
              <a:rPr kumimoji="1" lang="ko-KR" altLang="en-US" dirty="0" err="1"/>
              <a:t>전체경기</a:t>
            </a:r>
            <a:r>
              <a:rPr kumimoji="1" lang="ko-KR" altLang="en-US" dirty="0"/>
              <a:t> 승률 데이터 프레임 예시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analysis_bayes.ipynb</a:t>
            </a:r>
            <a:r>
              <a:rPr kumimoji="1" lang="ko-KR" altLang="en-US" dirty="0"/>
              <a:t>의 </a:t>
            </a:r>
            <a:r>
              <a:rPr lang="en-US" altLang="ko-KR" dirty="0" err="1"/>
              <a:t>champion_win_rates</a:t>
            </a:r>
            <a:r>
              <a:rPr lang="en-US" altLang="ko-KR" dirty="0"/>
              <a:t>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0215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456307"/>
            <a:ext cx="9144000" cy="6526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/>
              <a:t>판별함수 </a:t>
            </a:r>
            <a:r>
              <a:rPr lang="en-US" altLang="ko-KR" sz="2400" dirty="0"/>
              <a:t>- </a:t>
            </a:r>
            <a:r>
              <a:rPr lang="ko-KR" altLang="en-US" sz="2400" dirty="0" err="1"/>
              <a:t>베이즈</a:t>
            </a:r>
            <a:r>
              <a:rPr lang="ko-KR" altLang="en-US" sz="2400" dirty="0"/>
              <a:t> 정리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B8F77D7-CD22-8B43-8318-06CC593ECB6B}"/>
              </a:ext>
            </a:extLst>
          </p:cNvPr>
          <p:cNvCxnSpPr>
            <a:cxnSpLocks/>
          </p:cNvCxnSpPr>
          <p:nvPr/>
        </p:nvCxnSpPr>
        <p:spPr>
          <a:xfrm>
            <a:off x="4663440" y="2286000"/>
            <a:ext cx="0" cy="59436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oogle Shape;223;p35">
            <a:extLst>
              <a:ext uri="{FF2B5EF4-FFF2-40B4-BE49-F238E27FC236}">
                <a16:creationId xmlns:a16="http://schemas.microsoft.com/office/drawing/2014/main" id="{0ADDF2D4-1EC8-3F40-8390-12E491BB51D5}"/>
              </a:ext>
            </a:extLst>
          </p:cNvPr>
          <p:cNvSpPr txBox="1">
            <a:spLocks/>
          </p:cNvSpPr>
          <p:nvPr/>
        </p:nvSpPr>
        <p:spPr>
          <a:xfrm>
            <a:off x="775965" y="3567476"/>
            <a:ext cx="1225296" cy="471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예상 승률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=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endParaRPr lang="en-US" altLang="ko-KR" b="1" dirty="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45F4D666-0F0E-B54C-8B7D-3F0C6229DD9B}"/>
              </a:ext>
            </a:extLst>
          </p:cNvPr>
          <p:cNvCxnSpPr>
            <a:cxnSpLocks/>
          </p:cNvCxnSpPr>
          <p:nvPr/>
        </p:nvCxnSpPr>
        <p:spPr>
          <a:xfrm>
            <a:off x="2152874" y="3803304"/>
            <a:ext cx="5851178" cy="0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Google Shape;223;p35">
            <a:extLst>
              <a:ext uri="{FF2B5EF4-FFF2-40B4-BE49-F238E27FC236}">
                <a16:creationId xmlns:a16="http://schemas.microsoft.com/office/drawing/2014/main" id="{DF14D577-5FCB-B446-9DD8-244A6984803A}"/>
              </a:ext>
            </a:extLst>
          </p:cNvPr>
          <p:cNvSpPr txBox="1">
            <a:spLocks/>
          </p:cNvSpPr>
          <p:nvPr/>
        </p:nvSpPr>
        <p:spPr>
          <a:xfrm>
            <a:off x="2146786" y="3058933"/>
            <a:ext cx="3358396" cy="683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현재까지 선택된 챔피언들</a:t>
            </a: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 + </a:t>
            </a: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추천될 챔피언</a:t>
            </a: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조합을 가지는 경우의 승률</a:t>
            </a:r>
            <a:endParaRPr lang="en-US" altLang="ko-KR" sz="11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6" name="Google Shape;223;p35">
            <a:extLst>
              <a:ext uri="{FF2B5EF4-FFF2-40B4-BE49-F238E27FC236}">
                <a16:creationId xmlns:a16="http://schemas.microsoft.com/office/drawing/2014/main" id="{353B5EDE-971F-6646-92E2-DCEEE1F64790}"/>
              </a:ext>
            </a:extLst>
          </p:cNvPr>
          <p:cNvSpPr txBox="1">
            <a:spLocks/>
          </p:cNvSpPr>
          <p:nvPr/>
        </p:nvSpPr>
        <p:spPr>
          <a:xfrm>
            <a:off x="5674346" y="3170814"/>
            <a:ext cx="1812278" cy="358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추천될 챔피언의 승률</a:t>
            </a:r>
            <a:endParaRPr lang="en-US" altLang="ko-KR" sz="11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7" name="Google Shape;223;p35">
            <a:extLst>
              <a:ext uri="{FF2B5EF4-FFF2-40B4-BE49-F238E27FC236}">
                <a16:creationId xmlns:a16="http://schemas.microsoft.com/office/drawing/2014/main" id="{FF6CE290-9184-5048-9B82-D89B0B1031FD}"/>
              </a:ext>
            </a:extLst>
          </p:cNvPr>
          <p:cNvSpPr txBox="1">
            <a:spLocks/>
          </p:cNvSpPr>
          <p:nvPr/>
        </p:nvSpPr>
        <p:spPr>
          <a:xfrm>
            <a:off x="2001261" y="3881084"/>
            <a:ext cx="5851178" cy="652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추천될 챔피언이 포함된 조합을 가지는 경우의 승률 </a:t>
            </a: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+</a:t>
            </a:r>
          </a:p>
          <a:p>
            <a:pPr algn="ctr">
              <a:lnSpc>
                <a:spcPct val="150000"/>
              </a:lnSpc>
            </a:pP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추천될 챔피언이 포함되지 </a:t>
            </a:r>
            <a:r>
              <a:rPr lang="ko-KR" altLang="en-US" sz="1100" b="1" dirty="0" err="1">
                <a:solidFill>
                  <a:schemeClr val="tx1">
                    <a:lumMod val="50000"/>
                  </a:schemeClr>
                </a:solidFill>
              </a:rPr>
              <a:t>않은조합을</a:t>
            </a: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 가지는 경우의 승률</a:t>
            </a:r>
            <a:endParaRPr lang="en-US" altLang="ko-KR" sz="11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1AC2566-97B9-1D46-84B9-85E2CF623098}"/>
              </a:ext>
            </a:extLst>
          </p:cNvPr>
          <p:cNvSpPr txBox="1"/>
          <p:nvPr/>
        </p:nvSpPr>
        <p:spPr>
          <a:xfrm>
            <a:off x="5505182" y="3242698"/>
            <a:ext cx="338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X</a:t>
            </a:r>
            <a:endParaRPr kumimoji="1" lang="ko-Kore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C0C714B-D1B1-4260-B4AE-90DC0AC4D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5515" y="1495425"/>
            <a:ext cx="4895850" cy="79057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FD5DC9E-9D19-47DB-BD26-7AD50039A9C3}"/>
              </a:ext>
            </a:extLst>
          </p:cNvPr>
          <p:cNvSpPr/>
          <p:nvPr/>
        </p:nvSpPr>
        <p:spPr>
          <a:xfrm>
            <a:off x="2286000" y="1714500"/>
            <a:ext cx="705971" cy="322729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8379F25-E462-4346-942D-3A47A65C12CD}"/>
              </a:ext>
            </a:extLst>
          </p:cNvPr>
          <p:cNvSpPr/>
          <p:nvPr/>
        </p:nvSpPr>
        <p:spPr>
          <a:xfrm>
            <a:off x="3825985" y="1600200"/>
            <a:ext cx="436734" cy="248001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F9A3A6-E116-435B-BC5E-2930519957E7}"/>
              </a:ext>
            </a:extLst>
          </p:cNvPr>
          <p:cNvSpPr txBox="1"/>
          <p:nvPr/>
        </p:nvSpPr>
        <p:spPr>
          <a:xfrm>
            <a:off x="2317058" y="2083173"/>
            <a:ext cx="70597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100" dirty="0">
                <a:solidFill>
                  <a:srgbClr val="0070C0"/>
                </a:solidFill>
              </a:rPr>
              <a:t>사후 확률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8EC59C-317A-4DAF-B8F1-4899F49B0A45}"/>
              </a:ext>
            </a:extLst>
          </p:cNvPr>
          <p:cNvSpPr txBox="1"/>
          <p:nvPr/>
        </p:nvSpPr>
        <p:spPr>
          <a:xfrm>
            <a:off x="3825984" y="1400407"/>
            <a:ext cx="70597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100" dirty="0">
                <a:solidFill>
                  <a:srgbClr val="FF0000"/>
                </a:solidFill>
              </a:rPr>
              <a:t>사전 확률</a:t>
            </a:r>
          </a:p>
        </p:txBody>
      </p:sp>
    </p:spTree>
    <p:extLst>
      <p:ext uri="{BB962C8B-B14F-4D97-AF65-F5344CB8AC3E}">
        <p14:creationId xmlns:p14="http://schemas.microsoft.com/office/powerpoint/2010/main" val="3895592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56"/>
          <p:cNvSpPr txBox="1">
            <a:spLocks noGrp="1"/>
          </p:cNvSpPr>
          <p:nvPr>
            <p:ph type="title"/>
          </p:nvPr>
        </p:nvSpPr>
        <p:spPr>
          <a:xfrm>
            <a:off x="1117200" y="603300"/>
            <a:ext cx="6909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/>
              <a:t>판별함수 </a:t>
            </a:r>
            <a:r>
              <a:rPr lang="en-US" altLang="ko-KR" sz="2400" dirty="0"/>
              <a:t>– </a:t>
            </a:r>
            <a:r>
              <a:rPr lang="ko-KR" altLang="en-US" sz="2400" dirty="0" err="1"/>
              <a:t>베이즈</a:t>
            </a:r>
            <a:r>
              <a:rPr lang="ko-KR" altLang="en-US" sz="2400" dirty="0"/>
              <a:t> 정리</a:t>
            </a:r>
            <a:endParaRPr sz="2400" dirty="0"/>
          </a:p>
        </p:txBody>
      </p:sp>
      <p:sp>
        <p:nvSpPr>
          <p:cNvPr id="782" name="Google Shape;782;p5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15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783" name="Google Shape;783;p56"/>
          <p:cNvSpPr txBox="1">
            <a:spLocks noGrp="1"/>
          </p:cNvSpPr>
          <p:nvPr>
            <p:ph type="ctrTitle" idx="2"/>
          </p:nvPr>
        </p:nvSpPr>
        <p:spPr>
          <a:xfrm>
            <a:off x="1105354" y="1266470"/>
            <a:ext cx="2113500" cy="4824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P(H)</a:t>
            </a:r>
            <a:endParaRPr dirty="0"/>
          </a:p>
        </p:txBody>
      </p:sp>
      <p:sp>
        <p:nvSpPr>
          <p:cNvPr id="784" name="Google Shape;784;p56"/>
          <p:cNvSpPr txBox="1">
            <a:spLocks noGrp="1"/>
          </p:cNvSpPr>
          <p:nvPr>
            <p:ph type="subTitle" idx="1"/>
          </p:nvPr>
        </p:nvSpPr>
        <p:spPr>
          <a:xfrm>
            <a:off x="1105354" y="1767345"/>
            <a:ext cx="2113500" cy="121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bg2"/>
                </a:solidFill>
              </a:rPr>
              <a:t>특정 챔피언의 </a:t>
            </a:r>
            <a:endParaRPr lang="en-US" altLang="ko-KR" dirty="0">
              <a:solidFill>
                <a:schemeClr val="bg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bg2"/>
                </a:solidFill>
              </a:rPr>
              <a:t>전체 승률 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785" name="Google Shape;785;p56"/>
          <p:cNvSpPr txBox="1">
            <a:spLocks noGrp="1"/>
          </p:cNvSpPr>
          <p:nvPr>
            <p:ph type="ctrTitle" idx="3"/>
          </p:nvPr>
        </p:nvSpPr>
        <p:spPr>
          <a:xfrm>
            <a:off x="5925148" y="1266470"/>
            <a:ext cx="2113500" cy="4824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P(E)</a:t>
            </a:r>
            <a:endParaRPr dirty="0"/>
          </a:p>
        </p:txBody>
      </p:sp>
      <p:sp>
        <p:nvSpPr>
          <p:cNvPr id="786" name="Google Shape;786;p56"/>
          <p:cNvSpPr txBox="1">
            <a:spLocks noGrp="1"/>
          </p:cNvSpPr>
          <p:nvPr>
            <p:ph type="subTitle" idx="4"/>
          </p:nvPr>
        </p:nvSpPr>
        <p:spPr>
          <a:xfrm>
            <a:off x="6008248" y="1767345"/>
            <a:ext cx="2113500" cy="12298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chemeClr val="bg2"/>
                </a:solidFill>
              </a:rPr>
              <a:t>이전에 나온 모든 챔피언과</a:t>
            </a:r>
            <a:endParaRPr lang="en-US" altLang="ko-KR" sz="1300" dirty="0">
              <a:solidFill>
                <a:schemeClr val="bg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chemeClr val="bg2"/>
                </a:solidFill>
              </a:rPr>
              <a:t>특정 챔피언이</a:t>
            </a:r>
            <a:endParaRPr lang="en-US" altLang="ko-KR" sz="1300" dirty="0">
              <a:solidFill>
                <a:schemeClr val="bg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chemeClr val="bg2"/>
                </a:solidFill>
              </a:rPr>
              <a:t>나왔을 때의 승률 </a:t>
            </a:r>
            <a:r>
              <a:rPr lang="en-US" altLang="ko-KR" sz="1300" dirty="0">
                <a:solidFill>
                  <a:schemeClr val="bg2"/>
                </a:solidFill>
              </a:rPr>
              <a:t>+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chemeClr val="bg2"/>
                </a:solidFill>
              </a:rPr>
              <a:t>나오지 않았을 때의 승률</a:t>
            </a:r>
            <a:endParaRPr lang="en-US" sz="1300" dirty="0">
              <a:solidFill>
                <a:schemeClr val="bg2"/>
              </a:solidFill>
            </a:endParaRPr>
          </a:p>
        </p:txBody>
      </p:sp>
      <p:sp>
        <p:nvSpPr>
          <p:cNvPr id="787" name="Google Shape;787;p56"/>
          <p:cNvSpPr txBox="1">
            <a:spLocks noGrp="1"/>
          </p:cNvSpPr>
          <p:nvPr>
            <p:ph type="ctrTitle" idx="5"/>
          </p:nvPr>
        </p:nvSpPr>
        <p:spPr>
          <a:xfrm>
            <a:off x="3522542" y="1247998"/>
            <a:ext cx="2113500" cy="4824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P(E|H)</a:t>
            </a:r>
            <a:endParaRPr dirty="0"/>
          </a:p>
        </p:txBody>
      </p:sp>
      <p:sp>
        <p:nvSpPr>
          <p:cNvPr id="788" name="Google Shape;788;p56"/>
          <p:cNvSpPr txBox="1">
            <a:spLocks noGrp="1"/>
          </p:cNvSpPr>
          <p:nvPr>
            <p:ph type="subTitle" idx="6"/>
          </p:nvPr>
        </p:nvSpPr>
        <p:spPr>
          <a:xfrm>
            <a:off x="3522542" y="1748872"/>
            <a:ext cx="2113500" cy="12298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ko-KR" altLang="en-US" sz="1300" dirty="0">
                <a:solidFill>
                  <a:schemeClr val="bg2"/>
                </a:solidFill>
              </a:rPr>
              <a:t>이전에 나온 모든 챔피언과</a:t>
            </a:r>
            <a:endParaRPr lang="en-US" altLang="ko-KR" sz="1300" dirty="0">
              <a:solidFill>
                <a:schemeClr val="bg2"/>
              </a:solidFill>
            </a:endParaRPr>
          </a:p>
          <a:p>
            <a:pPr marL="0" lvl="0" indent="0"/>
            <a:r>
              <a:rPr lang="ko-KR" altLang="en-US" sz="1300" dirty="0">
                <a:solidFill>
                  <a:schemeClr val="bg2"/>
                </a:solidFill>
              </a:rPr>
              <a:t>특정 챔피언이 나왔을 때의 승률</a:t>
            </a:r>
            <a:endParaRPr sz="1300" dirty="0">
              <a:solidFill>
                <a:schemeClr val="bg2"/>
              </a:solidFill>
            </a:endParaRPr>
          </a:p>
        </p:txBody>
      </p:sp>
      <p:pic>
        <p:nvPicPr>
          <p:cNvPr id="18" name="그림 17" descr="작은, 다른, 앉아있는, 여러개이(가) 표시된 사진&#10;&#10;자동 생성된 설명">
            <a:extLst>
              <a:ext uri="{FF2B5EF4-FFF2-40B4-BE49-F238E27FC236}">
                <a16:creationId xmlns:a16="http://schemas.microsoft.com/office/drawing/2014/main" id="{DF9C60F4-A6F1-461D-A026-FAF3AC08A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1" y="2886607"/>
            <a:ext cx="3800669" cy="22568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A9BF444-EA24-4718-8639-CF374DDD889C}"/>
              </a:ext>
            </a:extLst>
          </p:cNvPr>
          <p:cNvSpPr/>
          <p:nvPr/>
        </p:nvSpPr>
        <p:spPr>
          <a:xfrm>
            <a:off x="9431" y="3803073"/>
            <a:ext cx="634805" cy="921327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AFF1D61-A688-464D-82ED-1BEF365CE108}"/>
              </a:ext>
            </a:extLst>
          </p:cNvPr>
          <p:cNvSpPr/>
          <p:nvPr/>
        </p:nvSpPr>
        <p:spPr>
          <a:xfrm>
            <a:off x="3111745" y="3858307"/>
            <a:ext cx="634805" cy="866093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8F55131-49C9-4A15-A048-9244F8E867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1310" y="3649266"/>
            <a:ext cx="731573" cy="731573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1B92BC8C-2B6F-47D3-8F83-354F3AC46AFD}"/>
              </a:ext>
            </a:extLst>
          </p:cNvPr>
          <p:cNvSpPr/>
          <p:nvPr/>
        </p:nvSpPr>
        <p:spPr>
          <a:xfrm>
            <a:off x="58881" y="3529770"/>
            <a:ext cx="311728" cy="31172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A08005F5-83D0-47CC-878F-CDE99E637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9212" y="2886607"/>
            <a:ext cx="731573" cy="731573"/>
          </a:xfrm>
          <a:prstGeom prst="rect">
            <a:avLst/>
          </a:prstGeom>
        </p:spPr>
      </p:pic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39AC0D77-23D9-4809-BEA1-C182C47084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6849" y="2886607"/>
            <a:ext cx="731573" cy="731573"/>
          </a:xfrm>
          <a:prstGeom prst="rect">
            <a:avLst/>
          </a:prstGeom>
        </p:spPr>
      </p:pic>
      <p:pic>
        <p:nvPicPr>
          <p:cNvPr id="21" name="그림 20" descr="텍스트, 어두운이(가) 표시된 사진&#10;&#10;자동 생성된 설명">
            <a:extLst>
              <a:ext uri="{FF2B5EF4-FFF2-40B4-BE49-F238E27FC236}">
                <a16:creationId xmlns:a16="http://schemas.microsoft.com/office/drawing/2014/main" id="{AACA6102-7860-46BD-9B03-973C23BA9F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42462" y="2887361"/>
            <a:ext cx="731573" cy="731573"/>
          </a:xfrm>
          <a:prstGeom prst="rect">
            <a:avLst/>
          </a:prstGeom>
        </p:spPr>
      </p:pic>
      <p:sp>
        <p:nvSpPr>
          <p:cNvPr id="22" name="십자형 21">
            <a:extLst>
              <a:ext uri="{FF2B5EF4-FFF2-40B4-BE49-F238E27FC236}">
                <a16:creationId xmlns:a16="http://schemas.microsoft.com/office/drawing/2014/main" id="{BADFF82B-CDAA-470F-8747-D8C18931F569}"/>
              </a:ext>
            </a:extLst>
          </p:cNvPr>
          <p:cNvSpPr/>
          <p:nvPr/>
        </p:nvSpPr>
        <p:spPr>
          <a:xfrm>
            <a:off x="4979789" y="3785662"/>
            <a:ext cx="505691" cy="505691"/>
          </a:xfrm>
          <a:prstGeom prst="plus">
            <a:avLst>
              <a:gd name="adj" fmla="val 359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E428A4DE-0F99-4D89-B410-35460C42D5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2462" y="3649266"/>
            <a:ext cx="731573" cy="731573"/>
          </a:xfrm>
          <a:prstGeom prst="rect">
            <a:avLst/>
          </a:prstGeom>
        </p:spPr>
      </p:pic>
      <p:sp>
        <p:nvSpPr>
          <p:cNvPr id="24" name="&quot;허용 안 됨&quot; 기호 23">
            <a:extLst>
              <a:ext uri="{FF2B5EF4-FFF2-40B4-BE49-F238E27FC236}">
                <a16:creationId xmlns:a16="http://schemas.microsoft.com/office/drawing/2014/main" id="{770E96DB-8BC3-486A-AE4F-9EC429212D96}"/>
              </a:ext>
            </a:extLst>
          </p:cNvPr>
          <p:cNvSpPr/>
          <p:nvPr/>
        </p:nvSpPr>
        <p:spPr>
          <a:xfrm>
            <a:off x="5642462" y="3649266"/>
            <a:ext cx="731573" cy="731573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5DAAB06B-98DF-4B4E-A838-70947C477864}"/>
              </a:ext>
            </a:extLst>
          </p:cNvPr>
          <p:cNvSpPr/>
          <p:nvPr/>
        </p:nvSpPr>
        <p:spPr>
          <a:xfrm>
            <a:off x="6531017" y="3417696"/>
            <a:ext cx="598394" cy="4009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Google Shape;785;p56">
            <a:extLst>
              <a:ext uri="{FF2B5EF4-FFF2-40B4-BE49-F238E27FC236}">
                <a16:creationId xmlns:a16="http://schemas.microsoft.com/office/drawing/2014/main" id="{7E435DC8-F717-4404-A7DE-A43791E6A5F4}"/>
              </a:ext>
            </a:extLst>
          </p:cNvPr>
          <p:cNvSpPr txBox="1">
            <a:spLocks/>
          </p:cNvSpPr>
          <p:nvPr/>
        </p:nvSpPr>
        <p:spPr>
          <a:xfrm>
            <a:off x="6981898" y="3336261"/>
            <a:ext cx="1322065" cy="48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Ubuntu"/>
              <a:buNone/>
              <a:defRPr sz="1800" b="1" i="0" u="none" strike="noStrike" cap="non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vo"/>
              <a:buNone/>
              <a:defRPr sz="16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vo"/>
              <a:buNone/>
              <a:defRPr sz="16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vo"/>
              <a:buNone/>
              <a:defRPr sz="16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vo"/>
              <a:buNone/>
              <a:defRPr sz="16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vo"/>
              <a:buNone/>
              <a:defRPr sz="16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vo"/>
              <a:buNone/>
              <a:defRPr sz="16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vo"/>
              <a:buNone/>
              <a:defRPr sz="16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vo"/>
              <a:buNone/>
              <a:defRPr sz="16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dirty="0"/>
              <a:t>P(H|E)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3" grpId="0"/>
      <p:bldP spid="783" grpId="1"/>
      <p:bldP spid="784" grpId="0" build="p"/>
      <p:bldP spid="784" grpId="1" build="p"/>
      <p:bldP spid="785" grpId="0"/>
      <p:bldP spid="786" grpId="0" build="p"/>
      <p:bldP spid="787" grpId="0"/>
      <p:bldP spid="787" grpId="1"/>
      <p:bldP spid="788" grpId="0" build="p"/>
      <p:bldP spid="788" grpId="1" build="p"/>
      <p:bldP spid="10" grpId="0" animBg="1"/>
      <p:bldP spid="20" grpId="0" animBg="1"/>
      <p:bldP spid="13" grpId="0" animBg="1"/>
      <p:bldP spid="22" grpId="0" animBg="1"/>
      <p:bldP spid="24" grpId="0" animBg="1"/>
      <p:bldP spid="25" grpId="0" animBg="1"/>
      <p:bldP spid="3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b="1" dirty="0"/>
              <a:t>문제점</a:t>
            </a:r>
            <a:endParaRPr b="1" dirty="0"/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 smtClean="0">
                <a:solidFill>
                  <a:srgbClr val="B7B7B7"/>
                </a:solidFill>
              </a:rPr>
              <a:t>16</a:t>
            </a:fld>
            <a:endParaRPr dirty="0">
              <a:solidFill>
                <a:srgbClr val="B7B7B7"/>
              </a:solidFill>
            </a:endParaRPr>
          </a:p>
        </p:txBody>
      </p:sp>
      <p:sp>
        <p:nvSpPr>
          <p:cNvPr id="263" name="Google Shape;263;p40"/>
          <p:cNvSpPr txBox="1">
            <a:spLocks noGrp="1"/>
          </p:cNvSpPr>
          <p:nvPr>
            <p:ph type="subTitle" idx="1"/>
          </p:nvPr>
        </p:nvSpPr>
        <p:spPr>
          <a:xfrm>
            <a:off x="626079" y="198718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lnSpc>
                <a:spcPct val="150000"/>
              </a:lnSpc>
              <a:buAutoNum type="arabicPeriod"/>
            </a:pPr>
            <a:endParaRPr lang="ko-KR" altLang="en-US" dirty="0">
              <a:solidFill>
                <a:schemeClr val="tx1">
                  <a:lumMod val="50000"/>
                </a:schemeClr>
              </a:solidFill>
            </a:endParaRPr>
          </a:p>
          <a:p>
            <a:pPr marL="342900" lvl="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>
                    <a:lumMod val="50000"/>
                  </a:schemeClr>
                </a:solidFill>
              </a:rPr>
              <a:t>데이터의 부족</a:t>
            </a:r>
          </a:p>
          <a:p>
            <a:pPr marL="342900" lvl="0" indent="-342900">
              <a:lnSpc>
                <a:spcPct val="150000"/>
              </a:lnSpc>
              <a:buAutoNum type="arabicPeriod"/>
            </a:pPr>
            <a:endParaRPr lang="ko-KR" altLang="en-US" dirty="0">
              <a:solidFill>
                <a:schemeClr val="tx1">
                  <a:lumMod val="50000"/>
                </a:schemeClr>
              </a:solidFill>
            </a:endParaRPr>
          </a:p>
          <a:p>
            <a:pPr marL="342900" lvl="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>
                    <a:lumMod val="50000"/>
                  </a:schemeClr>
                </a:solidFill>
              </a:rPr>
              <a:t>본인의 라인 추천 불가</a:t>
            </a:r>
          </a:p>
          <a:p>
            <a:pPr marL="342900" lvl="0" indent="-342900">
              <a:lnSpc>
                <a:spcPct val="150000"/>
              </a:lnSpc>
              <a:buAutoNum type="arabicPeriod"/>
            </a:pPr>
            <a:endParaRPr lang="ko-KR" alt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6" name="Google Shape;261;p40">
            <a:extLst>
              <a:ext uri="{FF2B5EF4-FFF2-40B4-BE49-F238E27FC236}">
                <a16:creationId xmlns:a16="http://schemas.microsoft.com/office/drawing/2014/main" id="{E88C9641-5723-C94E-847E-B22F3D94E87F}"/>
              </a:ext>
            </a:extLst>
          </p:cNvPr>
          <p:cNvSpPr txBox="1">
            <a:spLocks/>
          </p:cNvSpPr>
          <p:nvPr/>
        </p:nvSpPr>
        <p:spPr>
          <a:xfrm>
            <a:off x="4977158" y="980260"/>
            <a:ext cx="3571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ko-KR" altLang="en-US" dirty="0"/>
              <a:t>해결방안</a:t>
            </a:r>
          </a:p>
        </p:txBody>
      </p:sp>
      <p:sp>
        <p:nvSpPr>
          <p:cNvPr id="7" name="Google Shape;263;p40">
            <a:extLst>
              <a:ext uri="{FF2B5EF4-FFF2-40B4-BE49-F238E27FC236}">
                <a16:creationId xmlns:a16="http://schemas.microsoft.com/office/drawing/2014/main" id="{37D2AF56-0239-9E4D-9F1E-B687CE84C318}"/>
              </a:ext>
            </a:extLst>
          </p:cNvPr>
          <p:cNvSpPr txBox="1">
            <a:spLocks/>
          </p:cNvSpPr>
          <p:nvPr/>
        </p:nvSpPr>
        <p:spPr>
          <a:xfrm>
            <a:off x="4977158" y="1810396"/>
            <a:ext cx="3606600" cy="19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342900" indent="-342900">
              <a:lnSpc>
                <a:spcPct val="150000"/>
              </a:lnSpc>
              <a:buFont typeface="Ubuntu Light"/>
              <a:buAutoNum type="arabicPeriod"/>
            </a:pPr>
            <a:endParaRPr lang="ko-KR" altLang="en-US" dirty="0">
              <a:solidFill>
                <a:schemeClr val="tx1">
                  <a:lumMod val="5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Ubuntu Light"/>
              <a:buAutoNum type="arabicPeriod"/>
            </a:pPr>
            <a:r>
              <a:rPr lang="en-US" altLang="ko-KR" dirty="0">
                <a:solidFill>
                  <a:schemeClr val="tx1">
                    <a:lumMod val="50000"/>
                  </a:schemeClr>
                </a:solidFill>
              </a:rPr>
              <a:t>Greedy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</a:rPr>
              <a:t> 한 방법</a:t>
            </a:r>
          </a:p>
          <a:p>
            <a:pPr marL="342900" indent="-342900">
              <a:lnSpc>
                <a:spcPct val="150000"/>
              </a:lnSpc>
              <a:buFont typeface="Ubuntu Light"/>
              <a:buAutoNum type="arabicPeriod"/>
            </a:pPr>
            <a:endParaRPr lang="ko-KR" altLang="en-US" dirty="0">
              <a:solidFill>
                <a:schemeClr val="tx1">
                  <a:lumMod val="5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Ubuntu Light"/>
              <a:buAutoNum type="arabicPeriod"/>
            </a:pPr>
            <a:endParaRPr lang="ko-KR" alt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" name="화살표: 갈매기형 수장 2">
            <a:extLst>
              <a:ext uri="{FF2B5EF4-FFF2-40B4-BE49-F238E27FC236}">
                <a16:creationId xmlns:a16="http://schemas.microsoft.com/office/drawing/2014/main" id="{987D94D1-93FA-464F-823B-71AEF75C0636}"/>
              </a:ext>
            </a:extLst>
          </p:cNvPr>
          <p:cNvSpPr/>
          <p:nvPr/>
        </p:nvSpPr>
        <p:spPr>
          <a:xfrm>
            <a:off x="3377682" y="1810396"/>
            <a:ext cx="1418665" cy="1295875"/>
          </a:xfrm>
          <a:prstGeom prst="chevron">
            <a:avLst/>
          </a:prstGeom>
          <a:gradFill flip="none" rotWithShape="1">
            <a:gsLst>
              <a:gs pos="0">
                <a:schemeClr val="bg1"/>
              </a:gs>
              <a:gs pos="39000">
                <a:schemeClr val="accent1">
                  <a:lumMod val="40000"/>
                  <a:lumOff val="60000"/>
                </a:schemeClr>
              </a:gs>
              <a:gs pos="77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1594000" scaled="0"/>
            <a:tileRect/>
          </a:gradFill>
          <a:ln w="9525">
            <a:solidFill>
              <a:schemeClr val="tx1">
                <a:lumMod val="50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454061"/>
            <a:ext cx="9144000" cy="5696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Match Data</a:t>
            </a:r>
            <a:r>
              <a:rPr lang="ko-KR" altLang="en-US" sz="2400" dirty="0"/>
              <a:t> 전처리 </a:t>
            </a:r>
            <a:r>
              <a:rPr lang="en-US" altLang="ko-KR" sz="2400" dirty="0"/>
              <a:t>(2)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17</a:t>
            </a:fld>
            <a:endParaRPr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4C69A3-5530-A641-8AA6-D69E426A1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4050" y="4214647"/>
            <a:ext cx="5877000" cy="192277"/>
          </a:xfrm>
        </p:spPr>
        <p:txBody>
          <a:bodyPr/>
          <a:lstStyle/>
          <a:p>
            <a:pPr marL="139700" indent="0" algn="l">
              <a:buNone/>
            </a:pPr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5EDFDDB-73A9-DA4A-BF50-704FB7187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489" y="1858724"/>
            <a:ext cx="7121185" cy="272438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72CC833-11FA-7E43-8FB9-1A35AA650E57}"/>
              </a:ext>
            </a:extLst>
          </p:cNvPr>
          <p:cNvSpPr/>
          <p:nvPr/>
        </p:nvSpPr>
        <p:spPr>
          <a:xfrm>
            <a:off x="1095489" y="1858724"/>
            <a:ext cx="633920" cy="2724382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1011750-89E2-3F44-9E8A-C0ABB81BC5B1}"/>
              </a:ext>
            </a:extLst>
          </p:cNvPr>
          <p:cNvSpPr/>
          <p:nvPr/>
        </p:nvSpPr>
        <p:spPr>
          <a:xfrm>
            <a:off x="3648923" y="1858724"/>
            <a:ext cx="445999" cy="2724382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7DB5112-64FC-0D4A-9672-5F087AD59151}"/>
              </a:ext>
            </a:extLst>
          </p:cNvPr>
          <p:cNvSpPr/>
          <p:nvPr/>
        </p:nvSpPr>
        <p:spPr>
          <a:xfrm>
            <a:off x="7499212" y="1858723"/>
            <a:ext cx="717461" cy="2724383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09F69F5C-925B-AA42-ADC8-6114D1322E44}"/>
              </a:ext>
            </a:extLst>
          </p:cNvPr>
          <p:cNvCxnSpPr/>
          <p:nvPr/>
        </p:nvCxnSpPr>
        <p:spPr>
          <a:xfrm flipV="1">
            <a:off x="3870251" y="1594887"/>
            <a:ext cx="0" cy="202019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52B0AAF-EEF7-0341-96C9-8F18574E2E6D}"/>
              </a:ext>
            </a:extLst>
          </p:cNvPr>
          <p:cNvCxnSpPr/>
          <p:nvPr/>
        </p:nvCxnSpPr>
        <p:spPr>
          <a:xfrm flipV="1">
            <a:off x="7861010" y="1587799"/>
            <a:ext cx="0" cy="202019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E27EC33-07F8-C349-A4F0-63691B1D2738}"/>
              </a:ext>
            </a:extLst>
          </p:cNvPr>
          <p:cNvCxnSpPr/>
          <p:nvPr/>
        </p:nvCxnSpPr>
        <p:spPr>
          <a:xfrm flipV="1">
            <a:off x="1417670" y="1598429"/>
            <a:ext cx="0" cy="202019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oogle Shape;223;p35">
            <a:extLst>
              <a:ext uri="{FF2B5EF4-FFF2-40B4-BE49-F238E27FC236}">
                <a16:creationId xmlns:a16="http://schemas.microsoft.com/office/drawing/2014/main" id="{DB0144D8-3A5A-6546-837F-DF4F509A68E8}"/>
              </a:ext>
            </a:extLst>
          </p:cNvPr>
          <p:cNvSpPr txBox="1">
            <a:spLocks/>
          </p:cNvSpPr>
          <p:nvPr/>
        </p:nvSpPr>
        <p:spPr>
          <a:xfrm>
            <a:off x="594427" y="1023333"/>
            <a:ext cx="1436392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000" b="1">
                <a:solidFill>
                  <a:schemeClr val="tx1">
                    <a:lumMod val="50000"/>
                  </a:schemeClr>
                </a:solidFill>
              </a:rPr>
              <a:t>게임 </a:t>
            </a:r>
            <a:r>
              <a:rPr lang="en-US" altLang="ko-KR" sz="1000" b="1">
                <a:solidFill>
                  <a:schemeClr val="tx1">
                    <a:lumMod val="50000"/>
                  </a:schemeClr>
                </a:solidFill>
              </a:rPr>
              <a:t>match</a:t>
            </a:r>
          </a:p>
          <a:p>
            <a:pPr algn="ctr">
              <a:lnSpc>
                <a:spcPct val="150000"/>
              </a:lnSpc>
            </a:pPr>
            <a:r>
              <a:rPr lang="ko-KR" altLang="en-US" sz="1000" b="1">
                <a:solidFill>
                  <a:schemeClr val="tx1">
                    <a:lumMod val="50000"/>
                  </a:schemeClr>
                </a:solidFill>
              </a:rPr>
              <a:t>고유 </a:t>
            </a:r>
            <a:r>
              <a:rPr lang="en-US" altLang="ko-KR" sz="1000" b="1">
                <a:solidFill>
                  <a:schemeClr val="tx1">
                    <a:lumMod val="50000"/>
                  </a:schemeClr>
                </a:solidFill>
              </a:rPr>
              <a:t>ID</a:t>
            </a:r>
            <a:r>
              <a:rPr lang="ko-KR" altLang="en-US" sz="1000" b="1">
                <a:solidFill>
                  <a:schemeClr val="tx1">
                    <a:lumMod val="50000"/>
                  </a:schemeClr>
                </a:solidFill>
              </a:rPr>
              <a:t>값</a:t>
            </a:r>
            <a:endParaRPr lang="en-US" altLang="ko-KR" sz="1000" b="1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5" name="Google Shape;223;p35">
            <a:extLst>
              <a:ext uri="{FF2B5EF4-FFF2-40B4-BE49-F238E27FC236}">
                <a16:creationId xmlns:a16="http://schemas.microsoft.com/office/drawing/2014/main" id="{6A808382-9163-074D-A356-793A2EA497BC}"/>
              </a:ext>
            </a:extLst>
          </p:cNvPr>
          <p:cNvSpPr txBox="1">
            <a:spLocks/>
          </p:cNvSpPr>
          <p:nvPr/>
        </p:nvSpPr>
        <p:spPr>
          <a:xfrm>
            <a:off x="2962623" y="1029396"/>
            <a:ext cx="1747595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게임 타입을 </a:t>
            </a:r>
            <a:endParaRPr lang="en-US" altLang="ko-KR" sz="900" b="1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나타내는 값</a:t>
            </a:r>
            <a:r>
              <a:rPr lang="en-US" altLang="ko-KR" sz="900" b="1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랭크 </a:t>
            </a:r>
            <a:r>
              <a:rPr lang="en-US" altLang="ko-KR" sz="900" b="1">
                <a:solidFill>
                  <a:schemeClr val="tx1">
                    <a:lumMod val="50000"/>
                  </a:schemeClr>
                </a:solidFill>
              </a:rPr>
              <a:t>/</a:t>
            </a: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 일반</a:t>
            </a:r>
            <a:r>
              <a:rPr lang="en-US" altLang="ko-KR" sz="900" b="1">
                <a:solidFill>
                  <a:schemeClr val="tx1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16" name="Google Shape;223;p35">
            <a:extLst>
              <a:ext uri="{FF2B5EF4-FFF2-40B4-BE49-F238E27FC236}">
                <a16:creationId xmlns:a16="http://schemas.microsoft.com/office/drawing/2014/main" id="{A8561194-7105-0949-9579-2FD09F132029}"/>
              </a:ext>
            </a:extLst>
          </p:cNvPr>
          <p:cNvSpPr txBox="1">
            <a:spLocks/>
          </p:cNvSpPr>
          <p:nvPr/>
        </p:nvSpPr>
        <p:spPr>
          <a:xfrm>
            <a:off x="6613453" y="628894"/>
            <a:ext cx="2087530" cy="873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게임에 참가한 </a:t>
            </a:r>
            <a:endParaRPr lang="en-US" altLang="ko-KR" sz="900" b="1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플레이어들의 모든 게임정보</a:t>
            </a:r>
            <a:endParaRPr lang="en-US" altLang="ko-KR" sz="900" b="1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b="1">
                <a:solidFill>
                  <a:schemeClr val="tx1">
                    <a:lumMod val="50000"/>
                  </a:schemeClr>
                </a:solidFill>
              </a:rPr>
              <a:t>(ex. </a:t>
            </a: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아이템</a:t>
            </a:r>
            <a:r>
              <a:rPr lang="en-US" altLang="ko-KR" sz="900" b="1">
                <a:solidFill>
                  <a:schemeClr val="tx1">
                    <a:lumMod val="50000"/>
                  </a:schemeClr>
                </a:solidFill>
              </a:rPr>
              <a:t>,</a:t>
            </a: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ko-KR" altLang="en-US" sz="900" b="1" err="1">
                <a:solidFill>
                  <a:schemeClr val="tx1">
                    <a:lumMod val="50000"/>
                  </a:schemeClr>
                </a:solidFill>
              </a:rPr>
              <a:t>스킬정보</a:t>
            </a:r>
            <a:r>
              <a:rPr lang="en-US" altLang="ko-KR" sz="900" b="1">
                <a:solidFill>
                  <a:schemeClr val="tx1">
                    <a:lumMod val="50000"/>
                  </a:schemeClr>
                </a:solidFill>
              </a:rPr>
              <a:t>,</a:t>
            </a: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 </a:t>
            </a:r>
            <a:endParaRPr lang="en-US" altLang="ko-KR" sz="900" b="1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데미지</a:t>
            </a:r>
            <a:r>
              <a:rPr lang="en-US" altLang="ko-KR" sz="900" b="1">
                <a:solidFill>
                  <a:schemeClr val="tx1">
                    <a:lumMod val="50000"/>
                  </a:schemeClr>
                </a:solidFill>
              </a:rPr>
              <a:t>,</a:t>
            </a: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 보유한 돈 등</a:t>
            </a:r>
            <a:r>
              <a:rPr lang="en-US" altLang="ko-KR" sz="900" b="1">
                <a:solidFill>
                  <a:schemeClr val="tx1">
                    <a:lumMod val="50000"/>
                  </a:schemeClr>
                </a:solidFill>
              </a:rPr>
              <a:t>)</a:t>
            </a: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 </a:t>
            </a:r>
            <a:endParaRPr lang="en-US" altLang="ko-KR" sz="900" b="1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400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18</a:t>
            </a:fld>
            <a:endParaRPr/>
          </a:p>
        </p:txBody>
      </p:sp>
      <p:pic>
        <p:nvPicPr>
          <p:cNvPr id="2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FD7D4DB-526C-48C5-A20B-924999287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47" y="1168739"/>
            <a:ext cx="847609" cy="3294633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D0637715-54EB-49EF-B587-F86F7A815B81}"/>
              </a:ext>
            </a:extLst>
          </p:cNvPr>
          <p:cNvCxnSpPr/>
          <p:nvPr/>
        </p:nvCxnSpPr>
        <p:spPr>
          <a:xfrm>
            <a:off x="1671745" y="2825652"/>
            <a:ext cx="294913" cy="26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223;p35">
            <a:extLst>
              <a:ext uri="{FF2B5EF4-FFF2-40B4-BE49-F238E27FC236}">
                <a16:creationId xmlns:a16="http://schemas.microsoft.com/office/drawing/2014/main" id="{5BCDA7B6-FE8F-4A01-A97F-9F65E8D7C2C1}"/>
              </a:ext>
            </a:extLst>
          </p:cNvPr>
          <p:cNvSpPr txBox="1">
            <a:spLocks/>
          </p:cNvSpPr>
          <p:nvPr/>
        </p:nvSpPr>
        <p:spPr>
          <a:xfrm>
            <a:off x="315223" y="944806"/>
            <a:ext cx="1593445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000" b="1">
                <a:solidFill>
                  <a:schemeClr val="tx1">
                    <a:lumMod val="50000"/>
                  </a:schemeClr>
                </a:solidFill>
              </a:rPr>
              <a:t>9만개의 게임데이터</a:t>
            </a:r>
          </a:p>
        </p:txBody>
      </p:sp>
      <p:pic>
        <p:nvPicPr>
          <p:cNvPr id="13" name="그림 14" descr="시계이(가) 표시된 사진&#10;&#10;자동 생성된 설명">
            <a:extLst>
              <a:ext uri="{FF2B5EF4-FFF2-40B4-BE49-F238E27FC236}">
                <a16:creationId xmlns:a16="http://schemas.microsoft.com/office/drawing/2014/main" id="{D53F5941-AC22-4581-9647-1739826AEC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5133" y="1533609"/>
            <a:ext cx="5099001" cy="257078"/>
          </a:xfrm>
          <a:prstGeom prst="rect">
            <a:avLst/>
          </a:prstGeom>
        </p:spPr>
      </p:pic>
      <p:sp>
        <p:nvSpPr>
          <p:cNvPr id="15" name="왼쪽 대괄호 14">
            <a:extLst>
              <a:ext uri="{FF2B5EF4-FFF2-40B4-BE49-F238E27FC236}">
                <a16:creationId xmlns:a16="http://schemas.microsoft.com/office/drawing/2014/main" id="{F5BCB3CD-243C-4693-9701-8CBC909F110A}"/>
              </a:ext>
            </a:extLst>
          </p:cNvPr>
          <p:cNvSpPr/>
          <p:nvPr/>
        </p:nvSpPr>
        <p:spPr>
          <a:xfrm rot="5400000">
            <a:off x="3606191" y="496026"/>
            <a:ext cx="109065" cy="1980618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왼쪽 대괄호 17">
            <a:extLst>
              <a:ext uri="{FF2B5EF4-FFF2-40B4-BE49-F238E27FC236}">
                <a16:creationId xmlns:a16="http://schemas.microsoft.com/office/drawing/2014/main" id="{B3084224-26DC-43AF-930C-B523B52BD308}"/>
              </a:ext>
            </a:extLst>
          </p:cNvPr>
          <p:cNvSpPr/>
          <p:nvPr/>
        </p:nvSpPr>
        <p:spPr>
          <a:xfrm rot="5400000">
            <a:off x="6097232" y="500388"/>
            <a:ext cx="109065" cy="1980618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Google Shape;223;p35">
            <a:extLst>
              <a:ext uri="{FF2B5EF4-FFF2-40B4-BE49-F238E27FC236}">
                <a16:creationId xmlns:a16="http://schemas.microsoft.com/office/drawing/2014/main" id="{6D4F2259-0899-4ADB-B10B-36F93FC8AC72}"/>
              </a:ext>
            </a:extLst>
          </p:cNvPr>
          <p:cNvSpPr txBox="1">
            <a:spLocks/>
          </p:cNvSpPr>
          <p:nvPr/>
        </p:nvSpPr>
        <p:spPr>
          <a:xfrm>
            <a:off x="2719011" y="1062595"/>
            <a:ext cx="1593445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000" b="1">
                <a:solidFill>
                  <a:schemeClr val="tx1">
                    <a:lumMod val="50000"/>
                  </a:schemeClr>
                </a:solidFill>
              </a:rPr>
              <a:t>이긴 팀 </a:t>
            </a:r>
          </a:p>
        </p:txBody>
      </p:sp>
      <p:sp>
        <p:nvSpPr>
          <p:cNvPr id="23" name="Google Shape;223;p35">
            <a:extLst>
              <a:ext uri="{FF2B5EF4-FFF2-40B4-BE49-F238E27FC236}">
                <a16:creationId xmlns:a16="http://schemas.microsoft.com/office/drawing/2014/main" id="{D75A013D-F2F8-42B9-8637-7BF943E62FE2}"/>
              </a:ext>
            </a:extLst>
          </p:cNvPr>
          <p:cNvSpPr txBox="1">
            <a:spLocks/>
          </p:cNvSpPr>
          <p:nvPr/>
        </p:nvSpPr>
        <p:spPr>
          <a:xfrm>
            <a:off x="5323480" y="1084408"/>
            <a:ext cx="1593445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000" b="1">
                <a:solidFill>
                  <a:schemeClr val="tx1">
                    <a:lumMod val="50000"/>
                  </a:schemeClr>
                </a:solidFill>
              </a:rPr>
              <a:t>진 팀 </a:t>
            </a:r>
          </a:p>
        </p:txBody>
      </p:sp>
      <p:sp>
        <p:nvSpPr>
          <p:cNvPr id="24" name="Google Shape;223;p35">
            <a:extLst>
              <a:ext uri="{FF2B5EF4-FFF2-40B4-BE49-F238E27FC236}">
                <a16:creationId xmlns:a16="http://schemas.microsoft.com/office/drawing/2014/main" id="{0D7FF54B-279B-40A1-9263-2A11B61611B0}"/>
              </a:ext>
            </a:extLst>
          </p:cNvPr>
          <p:cNvSpPr txBox="1">
            <a:spLocks/>
          </p:cNvSpPr>
          <p:nvPr/>
        </p:nvSpPr>
        <p:spPr>
          <a:xfrm>
            <a:off x="2474705" y="1629732"/>
            <a:ext cx="5196948" cy="378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000" b="1" dirty="0">
                <a:solidFill>
                  <a:srgbClr val="FF0000"/>
                </a:solidFill>
              </a:rPr>
              <a:t>탑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          </a:t>
            </a:r>
            <a:r>
              <a:rPr lang="ko-KR" altLang="en-US" sz="1000" b="1" dirty="0">
                <a:solidFill>
                  <a:srgbClr val="00B050"/>
                </a:solidFill>
              </a:rPr>
              <a:t>정글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       </a:t>
            </a:r>
            <a:r>
              <a:rPr lang="ko-KR" altLang="en-US" sz="1000" b="1" dirty="0">
                <a:solidFill>
                  <a:srgbClr val="0070C0"/>
                </a:solidFill>
              </a:rPr>
              <a:t>미드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       </a:t>
            </a:r>
            <a:r>
              <a:rPr lang="ko-KR" altLang="en-US" sz="1000" b="1" dirty="0" err="1">
                <a:solidFill>
                  <a:srgbClr val="9437FF"/>
                </a:solidFill>
              </a:rPr>
              <a:t>원딜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        </a:t>
            </a:r>
            <a:r>
              <a:rPr lang="ko-KR" altLang="en-US" sz="1000" b="1" dirty="0" err="1">
                <a:solidFill>
                  <a:srgbClr val="FF2F92"/>
                </a:solidFill>
              </a:rPr>
              <a:t>서폿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   </a:t>
            </a:r>
            <a:r>
              <a:rPr lang="en-US" altLang="ko-KR" sz="1000" b="1" dirty="0">
                <a:solidFill>
                  <a:schemeClr val="tx1">
                    <a:lumMod val="50000"/>
                  </a:schemeClr>
                </a:solidFill>
              </a:rPr>
              <a:t>/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      </a:t>
            </a:r>
            <a:r>
              <a:rPr lang="ko-KR" altLang="en-US" sz="1000" b="1" u="sng" dirty="0">
                <a:solidFill>
                  <a:srgbClr val="FF0000"/>
                </a:solidFill>
              </a:rPr>
              <a:t>탑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          </a:t>
            </a:r>
            <a:r>
              <a:rPr lang="ko-KR" altLang="en-US" sz="1000" b="1" u="sng" dirty="0">
                <a:solidFill>
                  <a:srgbClr val="00B050"/>
                </a:solidFill>
              </a:rPr>
              <a:t>정글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          </a:t>
            </a:r>
            <a:r>
              <a:rPr lang="ko-KR" altLang="en-US" sz="1000" b="1" u="sng" dirty="0">
                <a:solidFill>
                  <a:srgbClr val="0070C0"/>
                </a:solidFill>
              </a:rPr>
              <a:t>미드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          </a:t>
            </a:r>
            <a:r>
              <a:rPr lang="ko-KR" altLang="en-US" sz="1000" b="1" u="sng" dirty="0" err="1">
                <a:solidFill>
                  <a:srgbClr val="9437FF"/>
                </a:solidFill>
              </a:rPr>
              <a:t>원딜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         </a:t>
            </a:r>
            <a:r>
              <a:rPr lang="ko-KR" altLang="en-US" sz="1000" b="1" u="sng" dirty="0" err="1">
                <a:solidFill>
                  <a:srgbClr val="FF2F92"/>
                </a:solidFill>
              </a:rPr>
              <a:t>서폿</a:t>
            </a:r>
            <a:r>
              <a:rPr lang="ko-KR" altLang="en-US" sz="1000" b="1" dirty="0">
                <a:solidFill>
                  <a:schemeClr val="tx1">
                    <a:lumMod val="50000"/>
                  </a:schemeClr>
                </a:solidFill>
              </a:rPr>
              <a:t>              </a:t>
            </a:r>
          </a:p>
        </p:txBody>
      </p:sp>
      <p:sp>
        <p:nvSpPr>
          <p:cNvPr id="25" name="Google Shape;223;p35">
            <a:extLst>
              <a:ext uri="{FF2B5EF4-FFF2-40B4-BE49-F238E27FC236}">
                <a16:creationId xmlns:a16="http://schemas.microsoft.com/office/drawing/2014/main" id="{3220C8FD-229C-45EF-9A8B-EA79AEEE96FC}"/>
              </a:ext>
            </a:extLst>
          </p:cNvPr>
          <p:cNvSpPr txBox="1">
            <a:spLocks/>
          </p:cNvSpPr>
          <p:nvPr/>
        </p:nvSpPr>
        <p:spPr>
          <a:xfrm>
            <a:off x="1370970" y="2205595"/>
            <a:ext cx="4001597" cy="26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100" b="1">
                <a:solidFill>
                  <a:schemeClr val="tx1">
                    <a:lumMod val="50000"/>
                  </a:schemeClr>
                </a:solidFill>
              </a:rPr>
              <a:t>1) 상대에 대한 승률을 구하기 위해 전적 구조화</a:t>
            </a:r>
          </a:p>
        </p:txBody>
      </p:sp>
      <p:sp>
        <p:nvSpPr>
          <p:cNvPr id="26" name="Google Shape;223;p35">
            <a:extLst>
              <a:ext uri="{FF2B5EF4-FFF2-40B4-BE49-F238E27FC236}">
                <a16:creationId xmlns:a16="http://schemas.microsoft.com/office/drawing/2014/main" id="{E7DEB523-AA5B-49AC-9824-70BB1272E4F5}"/>
              </a:ext>
            </a:extLst>
          </p:cNvPr>
          <p:cNvSpPr txBox="1">
            <a:spLocks/>
          </p:cNvSpPr>
          <p:nvPr/>
        </p:nvSpPr>
        <p:spPr>
          <a:xfrm>
            <a:off x="4673453" y="2192508"/>
            <a:ext cx="4001597" cy="29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2) 아군과의 </a:t>
            </a:r>
            <a:r>
              <a:rPr lang="ko-KR" altLang="en-US" sz="1100" b="1" dirty="0" err="1">
                <a:solidFill>
                  <a:schemeClr val="tx1">
                    <a:lumMod val="50000"/>
                  </a:schemeClr>
                </a:solidFill>
              </a:rPr>
              <a:t>조합승률을</a:t>
            </a: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 구하기 위해 전적 구조화</a:t>
            </a:r>
          </a:p>
        </p:txBody>
      </p:sp>
      <p:sp>
        <p:nvSpPr>
          <p:cNvPr id="17" name="Google Shape;244;p38">
            <a:extLst>
              <a:ext uri="{FF2B5EF4-FFF2-40B4-BE49-F238E27FC236}">
                <a16:creationId xmlns:a16="http://schemas.microsoft.com/office/drawing/2014/main" id="{3AE29BA1-9536-4B3C-9D37-7261B035C06B}"/>
              </a:ext>
            </a:extLst>
          </p:cNvPr>
          <p:cNvSpPr txBox="1">
            <a:spLocks/>
          </p:cNvSpPr>
          <p:nvPr/>
        </p:nvSpPr>
        <p:spPr>
          <a:xfrm>
            <a:off x="0" y="454061"/>
            <a:ext cx="9144000" cy="569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Ubuntu"/>
              <a:buNone/>
              <a:defRPr sz="22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r>
              <a:rPr lang="en-US" sz="2400"/>
              <a:t>Match Data</a:t>
            </a:r>
            <a:r>
              <a:rPr lang="en-US" altLang="ko-KR" sz="2400"/>
              <a:t> </a:t>
            </a:r>
            <a:r>
              <a:rPr lang="ko-KR" altLang="en-US" sz="2400"/>
              <a:t>전처리 </a:t>
            </a:r>
            <a:r>
              <a:rPr lang="en-US" altLang="ko-KR" sz="2400"/>
              <a:t>(2)</a:t>
            </a:r>
            <a:endParaRPr lang="ko-KR" altLang="en-US" sz="2400"/>
          </a:p>
        </p:txBody>
      </p:sp>
      <p:sp>
        <p:nvSpPr>
          <p:cNvPr id="32" name="Google Shape;223;p35">
            <a:extLst>
              <a:ext uri="{FF2B5EF4-FFF2-40B4-BE49-F238E27FC236}">
                <a16:creationId xmlns:a16="http://schemas.microsoft.com/office/drawing/2014/main" id="{5C313152-B327-4D72-A280-4BB6D47AEC26}"/>
              </a:ext>
            </a:extLst>
          </p:cNvPr>
          <p:cNvSpPr txBox="1">
            <a:spLocks/>
          </p:cNvSpPr>
          <p:nvPr/>
        </p:nvSpPr>
        <p:spPr>
          <a:xfrm>
            <a:off x="2018265" y="2571750"/>
            <a:ext cx="3054914" cy="1556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1100" b="1" dirty="0" err="1">
                <a:solidFill>
                  <a:schemeClr val="tx1">
                    <a:lumMod val="50000"/>
                  </a:schemeClr>
                </a:solidFill>
              </a:rPr>
              <a:t>numberWinsChampion</a:t>
            </a: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[A][A</a:t>
            </a: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의 </a:t>
            </a:r>
            <a:r>
              <a:rPr lang="ko-KR" altLang="en-US" sz="1100" b="1" u="sng" dirty="0">
                <a:solidFill>
                  <a:schemeClr val="tx1">
                    <a:lumMod val="50000"/>
                  </a:schemeClr>
                </a:solidFill>
              </a:rPr>
              <a:t>상대</a:t>
            </a: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]</a:t>
            </a: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+=</a:t>
            </a: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ko-KR" sz="1100" dirty="0" err="1">
                <a:solidFill>
                  <a:schemeClr val="tx1">
                    <a:lumMod val="50000"/>
                  </a:schemeClr>
                </a:solidFill>
              </a:rPr>
              <a:t>numberWinsChampion</a:t>
            </a:r>
            <a:r>
              <a:rPr lang="ko-KR" sz="1100" dirty="0">
                <a:solidFill>
                  <a:schemeClr val="tx1">
                    <a:lumMod val="50000"/>
                  </a:schemeClr>
                </a:solidFill>
              </a:rPr>
              <a:t>[</a:t>
            </a:r>
            <a:r>
              <a:rPr lang="ko-KR" sz="1100" dirty="0">
                <a:solidFill>
                  <a:srgbClr val="FF0000"/>
                </a:solidFill>
              </a:rPr>
              <a:t>523</a:t>
            </a:r>
            <a:r>
              <a:rPr lang="ko-KR" sz="1100" dirty="0">
                <a:solidFill>
                  <a:schemeClr val="tx1">
                    <a:lumMod val="50000"/>
                  </a:schemeClr>
                </a:solidFill>
              </a:rPr>
              <a:t>][</a:t>
            </a:r>
            <a:r>
              <a:rPr lang="ko-KR" sz="1100" u="sng" dirty="0">
                <a:solidFill>
                  <a:srgbClr val="FF0000"/>
                </a:solidFill>
              </a:rPr>
              <a:t>91</a:t>
            </a:r>
            <a:r>
              <a:rPr lang="ko-KR" sz="1100" dirty="0">
                <a:solidFill>
                  <a:schemeClr val="tx1">
                    <a:lumMod val="50000"/>
                  </a:schemeClr>
                </a:solidFill>
              </a:rPr>
              <a:t>] += 1</a:t>
            </a:r>
            <a:endParaRPr lang="ko-KR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 err="1">
                <a:solidFill>
                  <a:schemeClr val="tx1">
                    <a:lumMod val="50000"/>
                  </a:schemeClr>
                </a:solidFill>
              </a:rPr>
              <a:t>numberWinsChampion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[</a:t>
            </a:r>
            <a:r>
              <a:rPr lang="en-US" altLang="ko-KR" sz="1100" dirty="0">
                <a:solidFill>
                  <a:srgbClr val="00B050"/>
                </a:solidFill>
              </a:rPr>
              <a:t>89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][</a:t>
            </a:r>
            <a:r>
              <a:rPr lang="en-US" altLang="ko-KR" sz="1100" u="sng" dirty="0">
                <a:solidFill>
                  <a:srgbClr val="00B050"/>
                </a:solidFill>
              </a:rPr>
              <a:t>164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 += 1</a:t>
            </a:r>
            <a:endParaRPr lang="ko-KR" altLang="en-US" sz="11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numberWinsChampion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[</a:t>
            </a:r>
            <a:r>
              <a:rPr lang="en-US" altLang="ko-KR" sz="1100" dirty="0">
                <a:solidFill>
                  <a:srgbClr val="0070C0"/>
                </a:solidFill>
              </a:rPr>
              <a:t>84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][</a:t>
            </a:r>
            <a:r>
              <a:rPr lang="en-US" altLang="ko-KR" sz="1100" u="sng" dirty="0">
                <a:solidFill>
                  <a:srgbClr val="0070C0"/>
                </a:solidFill>
              </a:rPr>
              <a:t>517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</a:t>
            </a:r>
            <a:r>
              <a:rPr lang="ko-KR" altLang="en-US" sz="1100" dirty="0">
                <a:solidFill>
                  <a:schemeClr val="tx1">
                    <a:lumMod val="50000"/>
                  </a:schemeClr>
                </a:solidFill>
              </a:rPr>
              <a:t> 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+=</a:t>
            </a:r>
            <a:r>
              <a:rPr lang="ko-KR" altLang="en-US" sz="11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1</a:t>
            </a:r>
            <a:endParaRPr lang="en-US" sz="11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numberWinsChampion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[</a:t>
            </a:r>
            <a:r>
              <a:rPr lang="en-US" altLang="ko-KR" sz="1100" dirty="0">
                <a:solidFill>
                  <a:srgbClr val="9437FF"/>
                </a:solidFill>
              </a:rPr>
              <a:t>54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][</a:t>
            </a:r>
            <a:r>
              <a:rPr lang="en-US" altLang="ko-KR" sz="1100" u="sng" dirty="0">
                <a:solidFill>
                  <a:srgbClr val="9437FF"/>
                </a:solidFill>
              </a:rPr>
              <a:t>80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</a:t>
            </a:r>
            <a:r>
              <a:rPr lang="ko-KR" altLang="en-US" sz="1100" dirty="0">
                <a:solidFill>
                  <a:schemeClr val="tx1">
                    <a:lumMod val="50000"/>
                  </a:schemeClr>
                </a:solidFill>
              </a:rPr>
              <a:t> 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+=</a:t>
            </a:r>
            <a:r>
              <a:rPr lang="ko-KR" altLang="en-US" sz="11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1</a:t>
            </a:r>
            <a:endParaRPr lang="en-US" sz="11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numberWinsChampion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[</a:t>
            </a:r>
            <a:r>
              <a:rPr lang="en-US" altLang="ko-KR" sz="1100" dirty="0">
                <a:solidFill>
                  <a:srgbClr val="FF2F92"/>
                </a:solidFill>
              </a:rPr>
              <a:t>120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][</a:t>
            </a:r>
            <a:r>
              <a:rPr lang="en-US" altLang="ko-KR" sz="1100" u="sng" dirty="0">
                <a:solidFill>
                  <a:srgbClr val="FF2F92"/>
                </a:solidFill>
              </a:rPr>
              <a:t>202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</a:t>
            </a:r>
            <a:r>
              <a:rPr lang="ko-KR" sz="1100" dirty="0">
                <a:solidFill>
                  <a:schemeClr val="tx1">
                    <a:lumMod val="50000"/>
                  </a:schemeClr>
                </a:solidFill>
              </a:rPr>
              <a:t> 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+=</a:t>
            </a:r>
            <a:r>
              <a:rPr lang="ko-KR" sz="11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endParaRPr lang="en-US" altLang="ko-KR" sz="1100" b="1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100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endParaRPr lang="ko-KR" altLang="en-US" sz="11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3" name="Google Shape;223;p35">
            <a:extLst>
              <a:ext uri="{FF2B5EF4-FFF2-40B4-BE49-F238E27FC236}">
                <a16:creationId xmlns:a16="http://schemas.microsoft.com/office/drawing/2014/main" id="{65210256-816E-42E9-A93F-57828F96A38F}"/>
              </a:ext>
            </a:extLst>
          </p:cNvPr>
          <p:cNvSpPr txBox="1">
            <a:spLocks/>
          </p:cNvSpPr>
          <p:nvPr/>
        </p:nvSpPr>
        <p:spPr>
          <a:xfrm>
            <a:off x="5323480" y="2571750"/>
            <a:ext cx="3225178" cy="1663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1100" b="1" dirty="0" err="1">
                <a:solidFill>
                  <a:schemeClr val="tx1">
                    <a:lumMod val="50000"/>
                  </a:schemeClr>
                </a:solidFill>
              </a:rPr>
              <a:t>numberWinsCombination</a:t>
            </a: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[A][A</a:t>
            </a: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의 </a:t>
            </a:r>
            <a:r>
              <a:rPr lang="ko-KR" altLang="en-US" sz="1100" b="1" dirty="0">
                <a:solidFill>
                  <a:schemeClr val="accent2">
                    <a:lumMod val="10000"/>
                  </a:schemeClr>
                </a:solidFill>
              </a:rPr>
              <a:t>조합</a:t>
            </a: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]</a:t>
            </a: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+=</a:t>
            </a:r>
            <a:r>
              <a:rPr lang="ko-KR" altLang="en-US" sz="1100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ko-KR" sz="1100" dirty="0" err="1">
                <a:solidFill>
                  <a:schemeClr val="tx1">
                    <a:lumMod val="50000"/>
                  </a:schemeClr>
                </a:solidFill>
              </a:rPr>
              <a:t>numberWinsCombination</a:t>
            </a:r>
            <a:r>
              <a:rPr lang="ko-KR" sz="1100" dirty="0">
                <a:solidFill>
                  <a:schemeClr val="tx1">
                    <a:lumMod val="50000"/>
                  </a:schemeClr>
                </a:solidFill>
              </a:rPr>
              <a:t>[</a:t>
            </a:r>
            <a:r>
              <a:rPr lang="ko-KR" sz="1100" dirty="0">
                <a:solidFill>
                  <a:srgbClr val="FF0000"/>
                </a:solidFill>
              </a:rPr>
              <a:t>523</a:t>
            </a:r>
            <a:r>
              <a:rPr lang="ko-KR" sz="1100" dirty="0">
                <a:solidFill>
                  <a:schemeClr val="tx1">
                    <a:lumMod val="50000"/>
                  </a:schemeClr>
                </a:solidFill>
              </a:rPr>
              <a:t>][</a:t>
            </a:r>
            <a:r>
              <a:rPr lang="en-US" altLang="ko-KR" sz="1100" dirty="0">
                <a:solidFill>
                  <a:srgbClr val="00B050"/>
                </a:solidFill>
              </a:rPr>
              <a:t>89</a:t>
            </a:r>
            <a:r>
              <a:rPr lang="ko-KR" sz="1100" dirty="0">
                <a:solidFill>
                  <a:schemeClr val="tx1">
                    <a:lumMod val="50000"/>
                  </a:schemeClr>
                </a:solidFill>
              </a:rPr>
              <a:t>] += 1</a:t>
            </a:r>
            <a:endParaRPr lang="ko-KR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numberWinsCombination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[</a:t>
            </a:r>
            <a:r>
              <a:rPr lang="en-US" altLang="ko-KR" sz="1100" dirty="0">
                <a:solidFill>
                  <a:srgbClr val="00B050"/>
                </a:solidFill>
              </a:rPr>
              <a:t>89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][</a:t>
            </a:r>
            <a:r>
              <a:rPr lang="en-US" altLang="ko-KR" sz="1100" dirty="0">
                <a:solidFill>
                  <a:srgbClr val="0070C0"/>
                </a:solidFill>
              </a:rPr>
              <a:t>84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 += 1</a:t>
            </a:r>
          </a:p>
          <a:p>
            <a:pPr>
              <a:lnSpc>
                <a:spcPct val="150000"/>
              </a:lnSpc>
            </a:pPr>
            <a:r>
              <a:rPr lang="en-US" altLang="ko-KR" sz="1100" dirty="0" err="1">
                <a:solidFill>
                  <a:schemeClr val="tx1">
                    <a:lumMod val="50000"/>
                  </a:schemeClr>
                </a:solidFill>
              </a:rPr>
              <a:t>numberWinsCombination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[</a:t>
            </a:r>
            <a:r>
              <a:rPr lang="en-US" altLang="ko-KR" sz="1100" dirty="0">
                <a:solidFill>
                  <a:srgbClr val="00B050"/>
                </a:solidFill>
              </a:rPr>
              <a:t>89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][</a:t>
            </a:r>
            <a:r>
              <a:rPr lang="en-US" altLang="ko-KR" sz="1100" dirty="0">
                <a:solidFill>
                  <a:srgbClr val="FF0000"/>
                </a:solidFill>
              </a:rPr>
              <a:t>523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 += 1</a:t>
            </a:r>
            <a:endParaRPr lang="ko-KR" altLang="en-US" sz="11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numberWinsCombination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[</a:t>
            </a:r>
            <a:r>
              <a:rPr lang="en-US" altLang="ko-KR" sz="1100" dirty="0">
                <a:solidFill>
                  <a:srgbClr val="0070C0"/>
                </a:solidFill>
              </a:rPr>
              <a:t>84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][</a:t>
            </a:r>
            <a:r>
              <a:rPr lang="en-US" altLang="ko-KR" sz="1100" dirty="0">
                <a:solidFill>
                  <a:srgbClr val="FF0000"/>
                </a:solidFill>
              </a:rPr>
              <a:t>89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</a:t>
            </a:r>
            <a:r>
              <a:rPr lang="ko-KR" altLang="en-US" sz="1100" dirty="0">
                <a:solidFill>
                  <a:schemeClr val="tx1">
                    <a:lumMod val="50000"/>
                  </a:schemeClr>
                </a:solidFill>
              </a:rPr>
              <a:t> 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+=</a:t>
            </a:r>
            <a:r>
              <a:rPr lang="ko-KR" altLang="en-US" sz="11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1</a:t>
            </a:r>
            <a:endParaRPr lang="en-US" sz="11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numberWinsCombination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[</a:t>
            </a:r>
            <a:r>
              <a:rPr lang="en-US" altLang="ko-KR" sz="1100" dirty="0">
                <a:solidFill>
                  <a:srgbClr val="9437FF"/>
                </a:solidFill>
              </a:rPr>
              <a:t>54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][</a:t>
            </a:r>
            <a:r>
              <a:rPr lang="en-US" altLang="ko-KR" sz="1100" dirty="0">
                <a:solidFill>
                  <a:srgbClr val="FF2F92"/>
                </a:solidFill>
              </a:rPr>
              <a:t>120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</a:t>
            </a:r>
            <a:r>
              <a:rPr lang="ko-KR" altLang="en-US" sz="1100" dirty="0">
                <a:solidFill>
                  <a:schemeClr val="tx1">
                    <a:lumMod val="50000"/>
                  </a:schemeClr>
                </a:solidFill>
              </a:rPr>
              <a:t> 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+=</a:t>
            </a:r>
            <a:r>
              <a:rPr lang="ko-KR" altLang="en-US" sz="11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1</a:t>
            </a:r>
            <a:endParaRPr lang="en-US" sz="1100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numberWinsCombination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[</a:t>
            </a:r>
            <a:r>
              <a:rPr lang="en-US" altLang="ko-KR" sz="1100" dirty="0">
                <a:solidFill>
                  <a:srgbClr val="FF2F92"/>
                </a:solidFill>
              </a:rPr>
              <a:t>120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][</a:t>
            </a:r>
            <a:r>
              <a:rPr lang="en-US" altLang="ko-KR" sz="1100" dirty="0">
                <a:solidFill>
                  <a:srgbClr val="9437FF"/>
                </a:solidFill>
              </a:rPr>
              <a:t>54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]</a:t>
            </a:r>
            <a:r>
              <a:rPr lang="ko-KR" sz="1100" dirty="0">
                <a:solidFill>
                  <a:schemeClr val="tx1">
                    <a:lumMod val="50000"/>
                  </a:schemeClr>
                </a:solidFill>
              </a:rPr>
              <a:t> 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+=</a:t>
            </a:r>
            <a:r>
              <a:rPr lang="ko-KR" sz="11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50000"/>
                  </a:schemeClr>
                </a:solidFill>
              </a:rPr>
              <a:t>1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100" b="1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100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endParaRPr lang="ko-KR" altLang="en-US" sz="1100" b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5161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altLang="ko-KR" dirty="0"/>
              <a:t>3. </a:t>
            </a:r>
            <a:r>
              <a:rPr lang="ko-KR" altLang="en-US" dirty="0"/>
              <a:t>프로젝트 결과</a:t>
            </a:r>
            <a:endParaRPr dirty="0"/>
          </a:p>
        </p:txBody>
      </p:sp>
      <p:sp>
        <p:nvSpPr>
          <p:cNvPr id="238" name="Google Shape;238;p37"/>
          <p:cNvSpPr txBox="1">
            <a:spLocks noGrp="1"/>
          </p:cNvSpPr>
          <p:nvPr>
            <p:ph type="subTitle" idx="1"/>
          </p:nvPr>
        </p:nvSpPr>
        <p:spPr>
          <a:xfrm>
            <a:off x="2232218" y="2826998"/>
            <a:ext cx="29208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 </a:t>
            </a:r>
            <a:endParaRPr dirty="0"/>
          </a:p>
        </p:txBody>
      </p:sp>
      <p:sp>
        <p:nvSpPr>
          <p:cNvPr id="4" name="Google Shape;238;p37">
            <a:extLst>
              <a:ext uri="{FF2B5EF4-FFF2-40B4-BE49-F238E27FC236}">
                <a16:creationId xmlns:a16="http://schemas.microsoft.com/office/drawing/2014/main" id="{E48DD0DE-4090-4B67-8993-31E310CC32A2}"/>
              </a:ext>
            </a:extLst>
          </p:cNvPr>
          <p:cNvSpPr txBox="1">
            <a:spLocks/>
          </p:cNvSpPr>
          <p:nvPr/>
        </p:nvSpPr>
        <p:spPr>
          <a:xfrm>
            <a:off x="2384618" y="2979398"/>
            <a:ext cx="2920800" cy="15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ko-KR" altLang="en-US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9360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Contents</a:t>
            </a:r>
            <a:endParaRPr dirty="0"/>
          </a:p>
        </p:txBody>
      </p:sp>
      <p:sp>
        <p:nvSpPr>
          <p:cNvPr id="200" name="Google Shape;200;p3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201" name="Google Shape;201;p33"/>
          <p:cNvSpPr txBox="1">
            <a:spLocks noGrp="1"/>
          </p:cNvSpPr>
          <p:nvPr>
            <p:ph type="title" idx="2"/>
          </p:nvPr>
        </p:nvSpPr>
        <p:spPr>
          <a:xfrm>
            <a:off x="4696225" y="1407941"/>
            <a:ext cx="2618975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프로젝트 소개</a:t>
            </a:r>
            <a:endParaRPr dirty="0"/>
          </a:p>
        </p:txBody>
      </p:sp>
      <p:sp>
        <p:nvSpPr>
          <p:cNvPr id="203" name="Google Shape;203;p33"/>
          <p:cNvSpPr txBox="1">
            <a:spLocks noGrp="1"/>
          </p:cNvSpPr>
          <p:nvPr>
            <p:ph type="title" idx="4"/>
          </p:nvPr>
        </p:nvSpPr>
        <p:spPr>
          <a:xfrm>
            <a:off x="4696224" y="2514272"/>
            <a:ext cx="2618975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프로젝트 구성</a:t>
            </a:r>
            <a:endParaRPr dirty="0"/>
          </a:p>
        </p:txBody>
      </p:sp>
      <p:sp>
        <p:nvSpPr>
          <p:cNvPr id="206" name="Google Shape;206;p33"/>
          <p:cNvSpPr txBox="1">
            <a:spLocks noGrp="1"/>
          </p:cNvSpPr>
          <p:nvPr>
            <p:ph type="title" idx="6"/>
          </p:nvPr>
        </p:nvSpPr>
        <p:spPr>
          <a:xfrm>
            <a:off x="4696224" y="3620603"/>
            <a:ext cx="2618974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프로젝트 결과</a:t>
            </a:r>
            <a:endParaRPr dirty="0"/>
          </a:p>
        </p:txBody>
      </p:sp>
      <p:sp>
        <p:nvSpPr>
          <p:cNvPr id="207" name="Google Shape;207;p33"/>
          <p:cNvSpPr txBox="1">
            <a:spLocks noGrp="1"/>
          </p:cNvSpPr>
          <p:nvPr>
            <p:ph type="title" idx="7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title" idx="8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9" name="Google Shape;209;p33"/>
          <p:cNvSpPr txBox="1">
            <a:spLocks noGrp="1"/>
          </p:cNvSpPr>
          <p:nvPr>
            <p:ph type="title" idx="9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20</a:t>
            </a:fld>
            <a:endParaRPr/>
          </a:p>
        </p:txBody>
      </p:sp>
      <p:sp>
        <p:nvSpPr>
          <p:cNvPr id="17" name="Google Shape;244;p38">
            <a:extLst>
              <a:ext uri="{FF2B5EF4-FFF2-40B4-BE49-F238E27FC236}">
                <a16:creationId xmlns:a16="http://schemas.microsoft.com/office/drawing/2014/main" id="{3AE29BA1-9536-4B3C-9D37-7261B035C06B}"/>
              </a:ext>
            </a:extLst>
          </p:cNvPr>
          <p:cNvSpPr txBox="1">
            <a:spLocks/>
          </p:cNvSpPr>
          <p:nvPr/>
        </p:nvSpPr>
        <p:spPr>
          <a:xfrm>
            <a:off x="0" y="454061"/>
            <a:ext cx="9144000" cy="569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Ubuntu"/>
              <a:buNone/>
              <a:defRPr sz="22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odoni"/>
              <a:buNone/>
              <a:defRPr sz="2400" b="1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r>
              <a:rPr lang="en-US" altLang="ko-KR" sz="2400" dirty="0" err="1"/>
              <a:t>판별함수</a:t>
            </a:r>
            <a:endParaRPr lang="en-US" altLang="ko-KR" sz="2400" dirty="0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73422FA-2F8B-4082-85DF-D40C997BE50C}"/>
              </a:ext>
            </a:extLst>
          </p:cNvPr>
          <p:cNvCxnSpPr/>
          <p:nvPr/>
        </p:nvCxnSpPr>
        <p:spPr>
          <a:xfrm>
            <a:off x="3357718" y="1805276"/>
            <a:ext cx="8222" cy="194615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223;p35">
            <a:extLst>
              <a:ext uri="{FF2B5EF4-FFF2-40B4-BE49-F238E27FC236}">
                <a16:creationId xmlns:a16="http://schemas.microsoft.com/office/drawing/2014/main" id="{5234E1E3-0BAA-4454-BDF1-2794C8AF8E68}"/>
              </a:ext>
            </a:extLst>
          </p:cNvPr>
          <p:cNvSpPr txBox="1">
            <a:spLocks/>
          </p:cNvSpPr>
          <p:nvPr/>
        </p:nvSpPr>
        <p:spPr>
          <a:xfrm>
            <a:off x="496129" y="1323065"/>
            <a:ext cx="2884459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050" b="1">
                <a:solidFill>
                  <a:schemeClr val="tx1">
                    <a:lumMod val="50000"/>
                  </a:schemeClr>
                </a:solidFill>
              </a:rPr>
              <a:t>1) </a:t>
            </a: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나의 라인에 해당하는 상대방 챔피언과</a:t>
            </a:r>
            <a:endParaRPr lang="ko-KR" sz="90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아군 조합이 맞는 챔피언이 모두 나온 경우</a:t>
            </a:r>
            <a:endParaRPr lang="ko-KR" sz="90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endParaRPr lang="ko-KR" sz="1200"/>
          </a:p>
        </p:txBody>
      </p:sp>
      <p:sp>
        <p:nvSpPr>
          <p:cNvPr id="6" name="Google Shape;223;p35">
            <a:extLst>
              <a:ext uri="{FF2B5EF4-FFF2-40B4-BE49-F238E27FC236}">
                <a16:creationId xmlns:a16="http://schemas.microsoft.com/office/drawing/2014/main" id="{CFA5D4C2-6927-4B49-B56F-618EFFAAC12C}"/>
              </a:ext>
            </a:extLst>
          </p:cNvPr>
          <p:cNvSpPr txBox="1">
            <a:spLocks/>
          </p:cNvSpPr>
          <p:nvPr/>
        </p:nvSpPr>
        <p:spPr>
          <a:xfrm>
            <a:off x="339890" y="1935680"/>
            <a:ext cx="1535885" cy="59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모든 챔피언에 대한</a:t>
            </a:r>
            <a:endParaRPr lang="ko-KR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상대방 챔피언 승률</a:t>
            </a:r>
          </a:p>
          <a:p>
            <a:pPr algn="ctr">
              <a:lnSpc>
                <a:spcPct val="150000"/>
              </a:lnSpc>
            </a:pPr>
            <a:endParaRPr lang="ko-KR" sz="1100"/>
          </a:p>
        </p:txBody>
      </p:sp>
      <p:sp>
        <p:nvSpPr>
          <p:cNvPr id="7" name="Google Shape;223;p35">
            <a:extLst>
              <a:ext uri="{FF2B5EF4-FFF2-40B4-BE49-F238E27FC236}">
                <a16:creationId xmlns:a16="http://schemas.microsoft.com/office/drawing/2014/main" id="{8075A093-0B9F-4503-BCD5-15B5D6E833B7}"/>
              </a:ext>
            </a:extLst>
          </p:cNvPr>
          <p:cNvSpPr txBox="1">
            <a:spLocks/>
          </p:cNvSpPr>
          <p:nvPr/>
        </p:nvSpPr>
        <p:spPr>
          <a:xfrm>
            <a:off x="1857037" y="1931568"/>
            <a:ext cx="1535885" cy="59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모든 챔피언 대한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아군 챔피언 승률 </a:t>
            </a:r>
          </a:p>
        </p:txBody>
      </p:sp>
      <p:sp>
        <p:nvSpPr>
          <p:cNvPr id="8" name="Google Shape;223;p35">
            <a:extLst>
              <a:ext uri="{FF2B5EF4-FFF2-40B4-BE49-F238E27FC236}">
                <a16:creationId xmlns:a16="http://schemas.microsoft.com/office/drawing/2014/main" id="{D3B9A00F-78FC-4172-94B1-A8C2827F24B6}"/>
              </a:ext>
            </a:extLst>
          </p:cNvPr>
          <p:cNvSpPr txBox="1">
            <a:spLocks/>
          </p:cNvSpPr>
          <p:nvPr/>
        </p:nvSpPr>
        <p:spPr>
          <a:xfrm>
            <a:off x="339889" y="2346831"/>
            <a:ext cx="1535885" cy="59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0.4652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0.4725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0.5000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0.5623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0.5211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0.5049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9" name="Google Shape;223;p35">
            <a:extLst>
              <a:ext uri="{FF2B5EF4-FFF2-40B4-BE49-F238E27FC236}">
                <a16:creationId xmlns:a16="http://schemas.microsoft.com/office/drawing/2014/main" id="{F53E8376-1214-4EA7-8D3C-4840A1E46543}"/>
              </a:ext>
            </a:extLst>
          </p:cNvPr>
          <p:cNvSpPr txBox="1">
            <a:spLocks/>
          </p:cNvSpPr>
          <p:nvPr/>
        </p:nvSpPr>
        <p:spPr>
          <a:xfrm>
            <a:off x="1799474" y="2359164"/>
            <a:ext cx="1535885" cy="59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0.5322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0.4948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0.5141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0.5052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0.4782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0.4939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.</a:t>
            </a:r>
          </a:p>
        </p:txBody>
      </p:sp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32FC1212-54A5-4BC4-80FC-F05F97804103}"/>
              </a:ext>
            </a:extLst>
          </p:cNvPr>
          <p:cNvCxnSpPr/>
          <p:nvPr/>
        </p:nvCxnSpPr>
        <p:spPr>
          <a:xfrm>
            <a:off x="1557439" y="2542146"/>
            <a:ext cx="731849" cy="411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1CAF25E-4A46-43AA-90E0-FB10D7597836}"/>
              </a:ext>
            </a:extLst>
          </p:cNvPr>
          <p:cNvCxnSpPr>
            <a:cxnSpLocks/>
          </p:cNvCxnSpPr>
          <p:nvPr/>
        </p:nvCxnSpPr>
        <p:spPr>
          <a:xfrm>
            <a:off x="1561550" y="2546257"/>
            <a:ext cx="727738" cy="19324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C1D61AB-427E-422F-821C-0EF9125FE620}"/>
              </a:ext>
            </a:extLst>
          </p:cNvPr>
          <p:cNvCxnSpPr>
            <a:cxnSpLocks/>
          </p:cNvCxnSpPr>
          <p:nvPr/>
        </p:nvCxnSpPr>
        <p:spPr>
          <a:xfrm>
            <a:off x="1557438" y="2731274"/>
            <a:ext cx="727738" cy="19324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25C4D0E-F6EC-4BF7-9E16-7BC7A43CA3EC}"/>
              </a:ext>
            </a:extLst>
          </p:cNvPr>
          <p:cNvCxnSpPr>
            <a:cxnSpLocks/>
          </p:cNvCxnSpPr>
          <p:nvPr/>
        </p:nvCxnSpPr>
        <p:spPr>
          <a:xfrm>
            <a:off x="1553325" y="2924514"/>
            <a:ext cx="727738" cy="19324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64426F2-D85A-42EB-B6C7-25239462118E}"/>
              </a:ext>
            </a:extLst>
          </p:cNvPr>
          <p:cNvCxnSpPr>
            <a:cxnSpLocks/>
          </p:cNvCxnSpPr>
          <p:nvPr/>
        </p:nvCxnSpPr>
        <p:spPr>
          <a:xfrm>
            <a:off x="1557437" y="3109532"/>
            <a:ext cx="715404" cy="15623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C6766486-3709-4700-A456-C0E8EFD168E7}"/>
              </a:ext>
            </a:extLst>
          </p:cNvPr>
          <p:cNvCxnSpPr>
            <a:cxnSpLocks/>
          </p:cNvCxnSpPr>
          <p:nvPr/>
        </p:nvCxnSpPr>
        <p:spPr>
          <a:xfrm>
            <a:off x="-33719" y="30010"/>
            <a:ext cx="727738" cy="19324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D60F3866-F714-4339-80FC-A893050BD6A9}"/>
              </a:ext>
            </a:extLst>
          </p:cNvPr>
          <p:cNvCxnSpPr>
            <a:cxnSpLocks/>
          </p:cNvCxnSpPr>
          <p:nvPr/>
        </p:nvCxnSpPr>
        <p:spPr>
          <a:xfrm>
            <a:off x="1561548" y="3265769"/>
            <a:ext cx="723626" cy="189131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932FB081-7D9D-4D84-BFD8-77DF47BC4E42}"/>
              </a:ext>
            </a:extLst>
          </p:cNvPr>
          <p:cNvCxnSpPr>
            <a:cxnSpLocks/>
          </p:cNvCxnSpPr>
          <p:nvPr/>
        </p:nvCxnSpPr>
        <p:spPr>
          <a:xfrm>
            <a:off x="1553327" y="2735386"/>
            <a:ext cx="731849" cy="411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8482CAAD-5483-4521-A023-1E56DA5BE85A}"/>
              </a:ext>
            </a:extLst>
          </p:cNvPr>
          <p:cNvCxnSpPr>
            <a:cxnSpLocks/>
          </p:cNvCxnSpPr>
          <p:nvPr/>
        </p:nvCxnSpPr>
        <p:spPr>
          <a:xfrm>
            <a:off x="1540993" y="2920405"/>
            <a:ext cx="731849" cy="411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3414C965-47EF-4D0B-BC0C-1155658AC853}"/>
              </a:ext>
            </a:extLst>
          </p:cNvPr>
          <p:cNvCxnSpPr>
            <a:cxnSpLocks/>
          </p:cNvCxnSpPr>
          <p:nvPr/>
        </p:nvCxnSpPr>
        <p:spPr>
          <a:xfrm>
            <a:off x="1553328" y="3113646"/>
            <a:ext cx="731849" cy="411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80D1184-64B9-4E26-8A67-711B6FC00267}"/>
              </a:ext>
            </a:extLst>
          </p:cNvPr>
          <p:cNvCxnSpPr>
            <a:cxnSpLocks/>
          </p:cNvCxnSpPr>
          <p:nvPr/>
        </p:nvCxnSpPr>
        <p:spPr>
          <a:xfrm>
            <a:off x="1549216" y="3265772"/>
            <a:ext cx="735960" cy="411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6F394C5-0AD3-4E63-ACEA-10401B6EF8B5}"/>
              </a:ext>
            </a:extLst>
          </p:cNvPr>
          <p:cNvCxnSpPr>
            <a:cxnSpLocks/>
          </p:cNvCxnSpPr>
          <p:nvPr/>
        </p:nvCxnSpPr>
        <p:spPr>
          <a:xfrm>
            <a:off x="1569774" y="3450790"/>
            <a:ext cx="731849" cy="411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11EA97C-E588-4C28-96CE-1017761F4B78}"/>
              </a:ext>
            </a:extLst>
          </p:cNvPr>
          <p:cNvCxnSpPr>
            <a:cxnSpLocks/>
          </p:cNvCxnSpPr>
          <p:nvPr/>
        </p:nvCxnSpPr>
        <p:spPr>
          <a:xfrm>
            <a:off x="1582108" y="2546257"/>
            <a:ext cx="698957" cy="38237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C2B6D213-38AD-4DB3-BF0E-062DD05A1BD5}"/>
              </a:ext>
            </a:extLst>
          </p:cNvPr>
          <p:cNvCxnSpPr>
            <a:cxnSpLocks/>
          </p:cNvCxnSpPr>
          <p:nvPr/>
        </p:nvCxnSpPr>
        <p:spPr>
          <a:xfrm>
            <a:off x="1582107" y="2533922"/>
            <a:ext cx="694846" cy="592057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91524D3-74C1-4429-94A7-B5B932F2B922}"/>
              </a:ext>
            </a:extLst>
          </p:cNvPr>
          <p:cNvCxnSpPr>
            <a:cxnSpLocks/>
          </p:cNvCxnSpPr>
          <p:nvPr/>
        </p:nvCxnSpPr>
        <p:spPr>
          <a:xfrm>
            <a:off x="1573884" y="2579148"/>
            <a:ext cx="715403" cy="69895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B7AB4E52-084D-46BE-95A6-B6447E4F29A1}"/>
              </a:ext>
            </a:extLst>
          </p:cNvPr>
          <p:cNvCxnSpPr>
            <a:cxnSpLocks/>
          </p:cNvCxnSpPr>
          <p:nvPr/>
        </p:nvCxnSpPr>
        <p:spPr>
          <a:xfrm>
            <a:off x="1573884" y="2542145"/>
            <a:ext cx="715403" cy="92097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F4F88726-B915-40B9-AE1F-6D87F96AEFB9}"/>
              </a:ext>
            </a:extLst>
          </p:cNvPr>
          <p:cNvCxnSpPr>
            <a:cxnSpLocks/>
          </p:cNvCxnSpPr>
          <p:nvPr/>
        </p:nvCxnSpPr>
        <p:spPr>
          <a:xfrm flipH="1">
            <a:off x="1569772" y="2546257"/>
            <a:ext cx="723625" cy="18912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A4C4C2D7-7EEF-4871-833E-6B7969771130}"/>
              </a:ext>
            </a:extLst>
          </p:cNvPr>
          <p:cNvCxnSpPr>
            <a:cxnSpLocks/>
          </p:cNvCxnSpPr>
          <p:nvPr/>
        </p:nvCxnSpPr>
        <p:spPr>
          <a:xfrm flipH="1">
            <a:off x="1549214" y="2739497"/>
            <a:ext cx="723625" cy="18912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F5D3AC6-9D28-4305-A913-62DAB830D337}"/>
              </a:ext>
            </a:extLst>
          </p:cNvPr>
          <p:cNvCxnSpPr>
            <a:cxnSpLocks/>
          </p:cNvCxnSpPr>
          <p:nvPr/>
        </p:nvCxnSpPr>
        <p:spPr>
          <a:xfrm flipH="1">
            <a:off x="1545102" y="2932738"/>
            <a:ext cx="723625" cy="18912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FE64527-6F46-4B05-A24C-8ADC8D6818E7}"/>
              </a:ext>
            </a:extLst>
          </p:cNvPr>
          <p:cNvCxnSpPr>
            <a:cxnSpLocks/>
          </p:cNvCxnSpPr>
          <p:nvPr/>
        </p:nvCxnSpPr>
        <p:spPr>
          <a:xfrm flipH="1">
            <a:off x="1540989" y="3076639"/>
            <a:ext cx="723625" cy="18912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A889905B-3937-4CD6-924A-6CF0078EC036}"/>
              </a:ext>
            </a:extLst>
          </p:cNvPr>
          <p:cNvCxnSpPr>
            <a:cxnSpLocks/>
          </p:cNvCxnSpPr>
          <p:nvPr/>
        </p:nvCxnSpPr>
        <p:spPr>
          <a:xfrm flipH="1">
            <a:off x="1561546" y="3269880"/>
            <a:ext cx="723625" cy="18912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6F975984-563F-4B0A-9B3F-AEBCA8BDE7AB}"/>
              </a:ext>
            </a:extLst>
          </p:cNvPr>
          <p:cNvCxnSpPr>
            <a:cxnSpLocks/>
          </p:cNvCxnSpPr>
          <p:nvPr/>
        </p:nvCxnSpPr>
        <p:spPr>
          <a:xfrm flipH="1">
            <a:off x="1549214" y="2550368"/>
            <a:ext cx="731848" cy="37825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958C964-8A62-4578-820D-84BF39EB865C}"/>
              </a:ext>
            </a:extLst>
          </p:cNvPr>
          <p:cNvCxnSpPr>
            <a:cxnSpLocks/>
          </p:cNvCxnSpPr>
          <p:nvPr/>
        </p:nvCxnSpPr>
        <p:spPr>
          <a:xfrm flipH="1">
            <a:off x="1565659" y="2550368"/>
            <a:ext cx="715402" cy="55505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52AF43B-085F-4912-AC1D-E112DEC163B5}"/>
              </a:ext>
            </a:extLst>
          </p:cNvPr>
          <p:cNvCxnSpPr>
            <a:cxnSpLocks/>
          </p:cNvCxnSpPr>
          <p:nvPr/>
        </p:nvCxnSpPr>
        <p:spPr>
          <a:xfrm flipH="1">
            <a:off x="1561546" y="2562700"/>
            <a:ext cx="719514" cy="69484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F71C34A-4AD2-4C7B-A287-340D1406290B}"/>
              </a:ext>
            </a:extLst>
          </p:cNvPr>
          <p:cNvCxnSpPr>
            <a:cxnSpLocks/>
          </p:cNvCxnSpPr>
          <p:nvPr/>
        </p:nvCxnSpPr>
        <p:spPr>
          <a:xfrm flipH="1">
            <a:off x="1565657" y="2550366"/>
            <a:ext cx="719514" cy="90863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Google Shape;223;p35">
            <a:extLst>
              <a:ext uri="{FF2B5EF4-FFF2-40B4-BE49-F238E27FC236}">
                <a16:creationId xmlns:a16="http://schemas.microsoft.com/office/drawing/2014/main" id="{10C7DCC0-2AD7-4940-8604-35005968B064}"/>
              </a:ext>
            </a:extLst>
          </p:cNvPr>
          <p:cNvSpPr txBox="1">
            <a:spLocks/>
          </p:cNvSpPr>
          <p:nvPr/>
        </p:nvSpPr>
        <p:spPr>
          <a:xfrm>
            <a:off x="134315" y="3880425"/>
            <a:ext cx="3616308" cy="59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두 승률에 대한 곱이 가장 클 때의 챔피언을 추천해준다.</a:t>
            </a:r>
          </a:p>
        </p:txBody>
      </p:sp>
      <p:sp>
        <p:nvSpPr>
          <p:cNvPr id="37" name="Google Shape;223;p35">
            <a:extLst>
              <a:ext uri="{FF2B5EF4-FFF2-40B4-BE49-F238E27FC236}">
                <a16:creationId xmlns:a16="http://schemas.microsoft.com/office/drawing/2014/main" id="{D26FB565-3553-4D7A-8BBE-4F02E8E051DA}"/>
              </a:ext>
            </a:extLst>
          </p:cNvPr>
          <p:cNvSpPr txBox="1">
            <a:spLocks/>
          </p:cNvSpPr>
          <p:nvPr/>
        </p:nvSpPr>
        <p:spPr>
          <a:xfrm>
            <a:off x="3226171" y="1314841"/>
            <a:ext cx="1984037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050" b="1">
                <a:solidFill>
                  <a:schemeClr val="tx1">
                    <a:lumMod val="50000"/>
                  </a:schemeClr>
                </a:solidFill>
              </a:rPr>
              <a:t>2) </a:t>
            </a: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나의 라인에 해당하는</a:t>
            </a:r>
            <a:endParaRPr lang="ko-KR" sz="90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상대방 챔피언만 나온 경우</a:t>
            </a:r>
            <a:endParaRPr lang="ko-KR" sz="90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endParaRPr lang="ko-KR" sz="1200"/>
          </a:p>
        </p:txBody>
      </p:sp>
      <p:sp>
        <p:nvSpPr>
          <p:cNvPr id="38" name="Google Shape;223;p35">
            <a:extLst>
              <a:ext uri="{FF2B5EF4-FFF2-40B4-BE49-F238E27FC236}">
                <a16:creationId xmlns:a16="http://schemas.microsoft.com/office/drawing/2014/main" id="{C28D89EA-283A-49A3-9F4A-CD5DE08709E6}"/>
              </a:ext>
            </a:extLst>
          </p:cNvPr>
          <p:cNvSpPr txBox="1">
            <a:spLocks/>
          </p:cNvSpPr>
          <p:nvPr/>
        </p:nvSpPr>
        <p:spPr>
          <a:xfrm>
            <a:off x="3361850" y="1906899"/>
            <a:ext cx="1535885" cy="59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모든 챔피언에 대한</a:t>
            </a:r>
            <a:endParaRPr lang="ko-KR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상대방 챔피언 승률 (정렬)</a:t>
            </a:r>
          </a:p>
          <a:p>
            <a:pPr algn="ctr">
              <a:lnSpc>
                <a:spcPct val="150000"/>
              </a:lnSpc>
            </a:pPr>
            <a:endParaRPr lang="ko-KR" sz="1100"/>
          </a:p>
        </p:txBody>
      </p:sp>
      <p:sp>
        <p:nvSpPr>
          <p:cNvPr id="39" name="Google Shape;223;p35">
            <a:extLst>
              <a:ext uri="{FF2B5EF4-FFF2-40B4-BE49-F238E27FC236}">
                <a16:creationId xmlns:a16="http://schemas.microsoft.com/office/drawing/2014/main" id="{C264CA4A-67A2-4367-AE87-76BF67DBB0A3}"/>
              </a:ext>
            </a:extLst>
          </p:cNvPr>
          <p:cNvSpPr txBox="1">
            <a:spLocks/>
          </p:cNvSpPr>
          <p:nvPr/>
        </p:nvSpPr>
        <p:spPr>
          <a:xfrm>
            <a:off x="3361849" y="2318050"/>
            <a:ext cx="1535885" cy="59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0.5623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0.5211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0.5049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0.5000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0.4725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0.4652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.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1F5F2FD2-CFAB-433D-82BB-40A4491083FE}"/>
              </a:ext>
            </a:extLst>
          </p:cNvPr>
          <p:cNvCxnSpPr>
            <a:cxnSpLocks/>
          </p:cNvCxnSpPr>
          <p:nvPr/>
        </p:nvCxnSpPr>
        <p:spPr>
          <a:xfrm>
            <a:off x="5170894" y="1792941"/>
            <a:ext cx="8222" cy="194615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oogle Shape;223;p35">
            <a:extLst>
              <a:ext uri="{FF2B5EF4-FFF2-40B4-BE49-F238E27FC236}">
                <a16:creationId xmlns:a16="http://schemas.microsoft.com/office/drawing/2014/main" id="{0069F1ED-B385-40FC-A0FB-2440AB81D660}"/>
              </a:ext>
            </a:extLst>
          </p:cNvPr>
          <p:cNvSpPr txBox="1">
            <a:spLocks/>
          </p:cNvSpPr>
          <p:nvPr/>
        </p:nvSpPr>
        <p:spPr>
          <a:xfrm>
            <a:off x="5133911" y="1898675"/>
            <a:ext cx="1675676" cy="596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모든 챔피언 대한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아군 챔피언 승률 (정렬) </a:t>
            </a:r>
          </a:p>
        </p:txBody>
      </p:sp>
      <p:sp>
        <p:nvSpPr>
          <p:cNvPr id="42" name="Google Shape;223;p35">
            <a:extLst>
              <a:ext uri="{FF2B5EF4-FFF2-40B4-BE49-F238E27FC236}">
                <a16:creationId xmlns:a16="http://schemas.microsoft.com/office/drawing/2014/main" id="{1FBC634F-898A-49B9-A134-5B920C3C3554}"/>
              </a:ext>
            </a:extLst>
          </p:cNvPr>
          <p:cNvSpPr txBox="1">
            <a:spLocks/>
          </p:cNvSpPr>
          <p:nvPr/>
        </p:nvSpPr>
        <p:spPr>
          <a:xfrm>
            <a:off x="5076348" y="2322160"/>
            <a:ext cx="1535885" cy="59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0.5322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0.5141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0.5052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0.4948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0.4939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0.4782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800" b="1">
                <a:solidFill>
                  <a:schemeClr val="tx1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44" name="Google Shape;223;p35">
            <a:extLst>
              <a:ext uri="{FF2B5EF4-FFF2-40B4-BE49-F238E27FC236}">
                <a16:creationId xmlns:a16="http://schemas.microsoft.com/office/drawing/2014/main" id="{EF7D8DF7-D6B3-4BFC-A42C-5A8A776B9D1C}"/>
              </a:ext>
            </a:extLst>
          </p:cNvPr>
          <p:cNvSpPr txBox="1">
            <a:spLocks/>
          </p:cNvSpPr>
          <p:nvPr/>
        </p:nvSpPr>
        <p:spPr>
          <a:xfrm>
            <a:off x="4985898" y="1323064"/>
            <a:ext cx="1984037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050" b="1">
                <a:solidFill>
                  <a:schemeClr val="tx1">
                    <a:lumMod val="50000"/>
                  </a:schemeClr>
                </a:solidFill>
              </a:rPr>
              <a:t>3) </a:t>
            </a: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나의 조합에 해당하는</a:t>
            </a:r>
            <a:endParaRPr lang="ko-KR" sz="90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아군 챔피언만 나온 경우</a:t>
            </a:r>
            <a:endParaRPr lang="ko-KR" sz="90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endParaRPr lang="ko-KR" sz="1200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558EC669-EC36-488A-A67A-5259EC7DAEF4}"/>
              </a:ext>
            </a:extLst>
          </p:cNvPr>
          <p:cNvCxnSpPr>
            <a:cxnSpLocks/>
          </p:cNvCxnSpPr>
          <p:nvPr/>
        </p:nvCxnSpPr>
        <p:spPr>
          <a:xfrm>
            <a:off x="6893617" y="1805276"/>
            <a:ext cx="8222" cy="194615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Google Shape;223;p35">
            <a:extLst>
              <a:ext uri="{FF2B5EF4-FFF2-40B4-BE49-F238E27FC236}">
                <a16:creationId xmlns:a16="http://schemas.microsoft.com/office/drawing/2014/main" id="{EB709CEB-3037-4AAD-824B-05FE0AD1D698}"/>
              </a:ext>
            </a:extLst>
          </p:cNvPr>
          <p:cNvSpPr txBox="1">
            <a:spLocks/>
          </p:cNvSpPr>
          <p:nvPr/>
        </p:nvSpPr>
        <p:spPr>
          <a:xfrm>
            <a:off x="6642836" y="1327175"/>
            <a:ext cx="1984037" cy="57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050" b="1">
                <a:solidFill>
                  <a:schemeClr val="tx1">
                    <a:lumMod val="50000"/>
                  </a:schemeClr>
                </a:solidFill>
              </a:rPr>
              <a:t>4) </a:t>
            </a: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두 가지 경우 챔피언이</a:t>
            </a:r>
          </a:p>
          <a:p>
            <a:pPr algn="ctr">
              <a:lnSpc>
                <a:spcPct val="150000"/>
              </a:lnSpc>
            </a:pPr>
            <a:r>
              <a:rPr lang="ko-KR" altLang="en-US" sz="900" b="1">
                <a:solidFill>
                  <a:schemeClr val="tx1">
                    <a:lumMod val="50000"/>
                  </a:schemeClr>
                </a:solidFill>
              </a:rPr>
              <a:t>모두 나오지 않은 경우</a:t>
            </a:r>
          </a:p>
        </p:txBody>
      </p:sp>
      <p:sp>
        <p:nvSpPr>
          <p:cNvPr id="48" name="Google Shape;223;p35">
            <a:extLst>
              <a:ext uri="{FF2B5EF4-FFF2-40B4-BE49-F238E27FC236}">
                <a16:creationId xmlns:a16="http://schemas.microsoft.com/office/drawing/2014/main" id="{87EB73A8-4C1E-4A65-B06C-37C8F14BF65A}"/>
              </a:ext>
            </a:extLst>
          </p:cNvPr>
          <p:cNvSpPr txBox="1">
            <a:spLocks/>
          </p:cNvSpPr>
          <p:nvPr/>
        </p:nvSpPr>
        <p:spPr>
          <a:xfrm>
            <a:off x="6790850" y="1902786"/>
            <a:ext cx="1675676" cy="596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sz="1100" b="1">
                <a:solidFill>
                  <a:schemeClr val="tx1">
                    <a:lumMod val="50000"/>
                  </a:schemeClr>
                </a:solidFill>
              </a:rPr>
              <a:t>추천불가</a:t>
            </a:r>
          </a:p>
        </p:txBody>
      </p:sp>
    </p:spTree>
    <p:extLst>
      <p:ext uri="{BB962C8B-B14F-4D97-AF65-F5344CB8AC3E}">
        <p14:creationId xmlns:p14="http://schemas.microsoft.com/office/powerpoint/2010/main" val="42076327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61"/>
          <p:cNvSpPr/>
          <p:nvPr/>
        </p:nvSpPr>
        <p:spPr>
          <a:xfrm>
            <a:off x="618800" y="321200"/>
            <a:ext cx="7848900" cy="444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61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8" name="Google Shape;918;p61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9" name="Google Shape;919;p61"/>
          <p:cNvSpPr txBox="1">
            <a:spLocks noGrp="1"/>
          </p:cNvSpPr>
          <p:nvPr>
            <p:ph type="sldNum" idx="4294967295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21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920" name="Google Shape;920;p61"/>
          <p:cNvSpPr txBox="1">
            <a:spLocks noGrp="1"/>
          </p:cNvSpPr>
          <p:nvPr>
            <p:ph type="ctrTitle"/>
          </p:nvPr>
        </p:nvSpPr>
        <p:spPr>
          <a:xfrm>
            <a:off x="3065300" y="2145000"/>
            <a:ext cx="2955900" cy="85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dirty="0">
                <a:latin typeface="+mn-ea"/>
                <a:ea typeface="+mn-ea"/>
              </a:rPr>
              <a:t>Thank you.</a:t>
            </a:r>
            <a:endParaRPr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altLang="ko-KR" dirty="0"/>
              <a:t>1. </a:t>
            </a:r>
            <a:r>
              <a:rPr lang="ko-KR" altLang="en-US" dirty="0"/>
              <a:t>프로젝트 소개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378075-5A36-4B74-97F6-4B8633C956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5172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854513F-14D4-4A4A-9626-9810B2CAE4B5}"/>
              </a:ext>
            </a:extLst>
          </p:cNvPr>
          <p:cNvSpPr/>
          <p:nvPr/>
        </p:nvSpPr>
        <p:spPr>
          <a:xfrm>
            <a:off x="1052034" y="1443195"/>
            <a:ext cx="1005840" cy="1005840"/>
          </a:xfrm>
          <a:prstGeom prst="ellipse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00" b="1" dirty="0">
                <a:latin typeface="Ubuntu" panose="020B0600000101010101" charset="0"/>
              </a:rPr>
              <a:t>승률</a:t>
            </a:r>
            <a:endParaRPr kumimoji="1" lang="en-US" altLang="ko-KR" sz="1300" b="1" dirty="0">
              <a:latin typeface="Ubuntu" panose="020B0600000101010101" charset="0"/>
            </a:endParaRPr>
          </a:p>
          <a:p>
            <a:pPr algn="ctr"/>
            <a:r>
              <a:rPr kumimoji="1" lang="ko-KR" altLang="en-US" sz="1300" b="1" dirty="0">
                <a:latin typeface="Ubuntu" panose="020B0600000101010101" charset="0"/>
              </a:rPr>
              <a:t>분석</a:t>
            </a:r>
            <a:endParaRPr kumimoji="1" lang="ko-Kore-KR" altLang="en-US" sz="1300" b="1" dirty="0">
              <a:latin typeface="Ubuntu" panose="020B0600000101010101" charset="0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3893833-B0FC-4724-A203-FFD2FA5E0AB2}"/>
              </a:ext>
            </a:extLst>
          </p:cNvPr>
          <p:cNvSpPr/>
          <p:nvPr/>
        </p:nvSpPr>
        <p:spPr>
          <a:xfrm>
            <a:off x="1052034" y="3366023"/>
            <a:ext cx="1005840" cy="1005840"/>
          </a:xfrm>
          <a:prstGeom prst="ellipse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1300" b="1">
                <a:latin typeface="Ubuntu" panose="020B0600000101010101" charset="0"/>
              </a:rPr>
              <a:t>조합</a:t>
            </a:r>
            <a:endParaRPr kumimoji="1" lang="en-US" altLang="ko-KR" sz="1300" b="1">
              <a:latin typeface="Ubuntu" panose="020B0600000101010101" charset="0"/>
            </a:endParaRPr>
          </a:p>
          <a:p>
            <a:pPr algn="ctr"/>
            <a:r>
              <a:rPr kumimoji="1" lang="ko-KR" altLang="en-US" sz="1300" b="1">
                <a:latin typeface="Ubuntu" panose="020B0600000101010101" charset="0"/>
              </a:rPr>
              <a:t>분석</a:t>
            </a:r>
            <a:endParaRPr kumimoji="1" lang="ko-Kore-KR" altLang="en-US" sz="1300" b="1">
              <a:latin typeface="Ubuntu" panose="020B0600000101010101" charset="0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1F6FE63-39D7-45C4-8FF9-49AA2BE7F7D0}"/>
              </a:ext>
            </a:extLst>
          </p:cNvPr>
          <p:cNvSpPr/>
          <p:nvPr/>
        </p:nvSpPr>
        <p:spPr>
          <a:xfrm>
            <a:off x="2846293" y="2349813"/>
            <a:ext cx="1202387" cy="12023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300" b="1" dirty="0">
                <a:solidFill>
                  <a:schemeClr val="tx1">
                    <a:lumMod val="50000"/>
                  </a:schemeClr>
                </a:solidFill>
                <a:latin typeface="Ubuntu" panose="020B0600000101010101" charset="0"/>
              </a:rPr>
              <a:t>추천</a:t>
            </a:r>
            <a:endParaRPr kumimoji="1" lang="en-US" altLang="ko-KR" sz="1300" b="1" dirty="0">
              <a:solidFill>
                <a:schemeClr val="tx1">
                  <a:lumMod val="50000"/>
                </a:schemeClr>
              </a:solidFill>
              <a:latin typeface="Ubuntu" panose="020B0600000101010101" charset="0"/>
            </a:endParaRPr>
          </a:p>
          <a:p>
            <a:pPr algn="ctr"/>
            <a:r>
              <a:rPr kumimoji="1" lang="ko-KR" altLang="en-US" sz="1300" b="1" dirty="0">
                <a:solidFill>
                  <a:schemeClr val="tx1">
                    <a:lumMod val="50000"/>
                  </a:schemeClr>
                </a:solidFill>
                <a:latin typeface="Ubuntu" panose="020B0600000101010101" charset="0"/>
              </a:rPr>
              <a:t>프로그램</a:t>
            </a:r>
            <a:endParaRPr kumimoji="1" lang="ko-Kore-KR" altLang="en-US" sz="1300" b="1" dirty="0">
              <a:solidFill>
                <a:schemeClr val="tx1">
                  <a:lumMod val="50000"/>
                </a:schemeClr>
              </a:solidFill>
              <a:latin typeface="Ubuntu" panose="020B0600000101010101" charset="0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5441913-132F-432C-BF44-D800431AE831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2092583" y="1938435"/>
            <a:ext cx="929795" cy="5874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9DF4DD61-F3FC-4160-AB8E-E38F8C6167F4}"/>
              </a:ext>
            </a:extLst>
          </p:cNvPr>
          <p:cNvCxnSpPr>
            <a:cxnSpLocks/>
          </p:cNvCxnSpPr>
          <p:nvPr/>
        </p:nvCxnSpPr>
        <p:spPr>
          <a:xfrm>
            <a:off x="4181803" y="2844880"/>
            <a:ext cx="65566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B165FAE-0E6C-456F-B5B4-A8707D9EC6B2}"/>
              </a:ext>
            </a:extLst>
          </p:cNvPr>
          <p:cNvCxnSpPr>
            <a:cxnSpLocks/>
            <a:endCxn id="11" idx="3"/>
          </p:cNvCxnSpPr>
          <p:nvPr/>
        </p:nvCxnSpPr>
        <p:spPr>
          <a:xfrm flipV="1">
            <a:off x="2092583" y="3376115"/>
            <a:ext cx="929795" cy="4824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B7EFEDB-A836-4431-AD40-9A11F6ACCCD1}"/>
              </a:ext>
            </a:extLst>
          </p:cNvPr>
          <p:cNvSpPr/>
          <p:nvPr/>
        </p:nvSpPr>
        <p:spPr>
          <a:xfrm>
            <a:off x="4970586" y="2513354"/>
            <a:ext cx="3279185" cy="699497"/>
          </a:xfrm>
          <a:prstGeom prst="rect">
            <a:avLst/>
          </a:prstGeom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chemeClr val="tx1">
                    <a:lumMod val="50000"/>
                  </a:schemeClr>
                </a:solidFill>
                <a:latin typeface="Ubuntu" panose="020B0600000101010101" charset="0"/>
              </a:rPr>
              <a:t>사용자에게 최적의 챔피언을 추천 </a:t>
            </a:r>
            <a:endParaRPr kumimoji="1" lang="en-US" altLang="ko-KR" b="1" dirty="0">
              <a:solidFill>
                <a:schemeClr val="tx1">
                  <a:lumMod val="50000"/>
                </a:schemeClr>
              </a:solidFill>
              <a:latin typeface="Ubuntu" panose="020B0600000101010101" charset="0"/>
            </a:endParaRPr>
          </a:p>
        </p:txBody>
      </p:sp>
      <p:sp>
        <p:nvSpPr>
          <p:cNvPr id="16" name="Google Shape;214;p34">
            <a:extLst>
              <a:ext uri="{FF2B5EF4-FFF2-40B4-BE49-F238E27FC236}">
                <a16:creationId xmlns:a16="http://schemas.microsoft.com/office/drawing/2014/main" id="{49261750-74BB-4EF9-A208-E5EA477712AB}"/>
              </a:ext>
            </a:extLst>
          </p:cNvPr>
          <p:cNvSpPr txBox="1">
            <a:spLocks/>
          </p:cNvSpPr>
          <p:nvPr/>
        </p:nvSpPr>
        <p:spPr>
          <a:xfrm>
            <a:off x="0" y="303648"/>
            <a:ext cx="9144000" cy="8481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3200" b="1" dirty="0">
                <a:latin typeface="Ubuntu" panose="020B0600000101010101" charset="0"/>
              </a:rPr>
              <a:t>프로젝트 목표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>
            <a:spLocks noGrp="1"/>
          </p:cNvSpPr>
          <p:nvPr>
            <p:ph type="title"/>
          </p:nvPr>
        </p:nvSpPr>
        <p:spPr>
          <a:xfrm>
            <a:off x="448950" y="377422"/>
            <a:ext cx="7060363" cy="8481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200" b="1" dirty="0"/>
              <a:t>&lt;</a:t>
            </a:r>
            <a:r>
              <a:rPr lang="en-US" altLang="ko-KR" sz="3200" dirty="0"/>
              <a:t>League of Legends&gt;</a:t>
            </a:r>
            <a:r>
              <a:rPr lang="ko-KR" altLang="en-US" sz="3200" dirty="0"/>
              <a:t>란</a:t>
            </a:r>
            <a:r>
              <a:rPr lang="en-US" altLang="ko-KR" sz="3200" dirty="0"/>
              <a:t>?</a:t>
            </a:r>
            <a:endParaRPr sz="3200" b="1" dirty="0"/>
          </a:p>
        </p:txBody>
      </p:sp>
      <p:sp>
        <p:nvSpPr>
          <p:cNvPr id="216" name="Google Shape;216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pic>
        <p:nvPicPr>
          <p:cNvPr id="3" name="그림 2" descr="개체, 건물, 기계, 상점이(가) 표시된 사진&#10;&#10;자동 생성된 설명">
            <a:extLst>
              <a:ext uri="{FF2B5EF4-FFF2-40B4-BE49-F238E27FC236}">
                <a16:creationId xmlns:a16="http://schemas.microsoft.com/office/drawing/2014/main" id="{0C18D672-426C-D54A-8300-C88E85A50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70" y="1696769"/>
            <a:ext cx="5013038" cy="2819834"/>
          </a:xfrm>
          <a:prstGeom prst="rect">
            <a:avLst/>
          </a:prstGeom>
        </p:spPr>
      </p:pic>
      <p:sp>
        <p:nvSpPr>
          <p:cNvPr id="9" name="Google Shape;223;p35">
            <a:extLst>
              <a:ext uri="{FF2B5EF4-FFF2-40B4-BE49-F238E27FC236}">
                <a16:creationId xmlns:a16="http://schemas.microsoft.com/office/drawing/2014/main" id="{C62C62CF-F766-8D49-898A-5CBB50F49462}"/>
              </a:ext>
            </a:extLst>
          </p:cNvPr>
          <p:cNvSpPr txBox="1">
            <a:spLocks/>
          </p:cNvSpPr>
          <p:nvPr/>
        </p:nvSpPr>
        <p:spPr>
          <a:xfrm>
            <a:off x="320992" y="2457450"/>
            <a:ext cx="3286460" cy="179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b="1" dirty="0" err="1">
                <a:solidFill>
                  <a:schemeClr val="tx1">
                    <a:lumMod val="50000"/>
                  </a:schemeClr>
                </a:solidFill>
              </a:rPr>
              <a:t>블루팀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5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명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: </a:t>
            </a:r>
            <a:r>
              <a:rPr lang="ko-KR" altLang="en-US" b="1" dirty="0" err="1">
                <a:solidFill>
                  <a:schemeClr val="tx1">
                    <a:lumMod val="50000"/>
                  </a:schemeClr>
                </a:solidFill>
              </a:rPr>
              <a:t>퍼플팀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5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명</a:t>
            </a:r>
            <a:endParaRPr lang="en-US" altLang="ko-KR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400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각자 챔피언을 선택 후 </a:t>
            </a:r>
            <a:endParaRPr lang="en-US" altLang="ko-KR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적을 제압하면서</a:t>
            </a:r>
            <a:endParaRPr lang="en-US" altLang="ko-KR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최종적으로 </a:t>
            </a:r>
            <a:endParaRPr lang="en-US" altLang="ko-KR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상대팀의 기지를 파괴 시 승리</a:t>
            </a:r>
            <a:endParaRPr lang="en-US" altLang="ko-KR" b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811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>
            <a:spLocks noGrp="1"/>
          </p:cNvSpPr>
          <p:nvPr>
            <p:ph type="title"/>
          </p:nvPr>
        </p:nvSpPr>
        <p:spPr>
          <a:xfrm>
            <a:off x="0" y="137724"/>
            <a:ext cx="9144000" cy="8481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/>
              <a:t>챔피언 선택 화면</a:t>
            </a:r>
            <a:endParaRPr sz="3200" dirty="0"/>
          </a:p>
        </p:txBody>
      </p:sp>
      <p:sp>
        <p:nvSpPr>
          <p:cNvPr id="216" name="Google Shape;216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sp>
        <p:nvSpPr>
          <p:cNvPr id="7" name="Google Shape;223;p35">
            <a:extLst>
              <a:ext uri="{FF2B5EF4-FFF2-40B4-BE49-F238E27FC236}">
                <a16:creationId xmlns:a16="http://schemas.microsoft.com/office/drawing/2014/main" id="{40225E0B-8449-6445-A190-2CCED769A61B}"/>
              </a:ext>
            </a:extLst>
          </p:cNvPr>
          <p:cNvSpPr txBox="1">
            <a:spLocks/>
          </p:cNvSpPr>
          <p:nvPr/>
        </p:nvSpPr>
        <p:spPr>
          <a:xfrm>
            <a:off x="5125708" y="3874767"/>
            <a:ext cx="3384431" cy="754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밴  과정 이후 양팀이</a:t>
            </a:r>
            <a:endParaRPr lang="en-US" altLang="ko-KR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순서대로 자신의 챔피언 선택</a:t>
            </a:r>
            <a:endParaRPr lang="en-US" altLang="ko-KR" b="1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3" name="그림 2" descr="작은, 다른, 앉아있는, 여러개이(가) 표시된 사진&#10;&#10;자동 생성된 설명">
            <a:extLst>
              <a:ext uri="{FF2B5EF4-FFF2-40B4-BE49-F238E27FC236}">
                <a16:creationId xmlns:a16="http://schemas.microsoft.com/office/drawing/2014/main" id="{41E3F705-22CE-C146-A8F8-17459C464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159" y="1479300"/>
            <a:ext cx="3800669" cy="22568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B4BEDFD-4B54-3E45-A7F5-CE43A32DE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172" y="1479301"/>
            <a:ext cx="3800669" cy="225689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1" name="Google Shape;223;p35">
            <a:extLst>
              <a:ext uri="{FF2B5EF4-FFF2-40B4-BE49-F238E27FC236}">
                <a16:creationId xmlns:a16="http://schemas.microsoft.com/office/drawing/2014/main" id="{5E5FA60A-469D-4A4A-A238-2580A624675A}"/>
              </a:ext>
            </a:extLst>
          </p:cNvPr>
          <p:cNvSpPr txBox="1">
            <a:spLocks/>
          </p:cNvSpPr>
          <p:nvPr/>
        </p:nvSpPr>
        <p:spPr>
          <a:xfrm>
            <a:off x="779942" y="3874767"/>
            <a:ext cx="3092268" cy="822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챔피언 선택 전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10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명의 플레이어가</a:t>
            </a:r>
            <a:endParaRPr lang="en-US" altLang="ko-KR" b="1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챔피언 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1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개씩 금지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tx1">
                    <a:lumMod val="50000"/>
                  </a:schemeClr>
                </a:solidFill>
              </a:rPr>
              <a:t>밴</a:t>
            </a:r>
            <a:r>
              <a:rPr lang="en-US" altLang="ko-KR" b="1" dirty="0">
                <a:solidFill>
                  <a:schemeClr val="tx1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2" name="화살표: 줄무늬가 있는 오른쪽 1">
            <a:extLst>
              <a:ext uri="{FF2B5EF4-FFF2-40B4-BE49-F238E27FC236}">
                <a16:creationId xmlns:a16="http://schemas.microsoft.com/office/drawing/2014/main" id="{A2A09B88-A53C-4512-8111-3EB9416CA990}"/>
              </a:ext>
            </a:extLst>
          </p:cNvPr>
          <p:cNvSpPr/>
          <p:nvPr/>
        </p:nvSpPr>
        <p:spPr>
          <a:xfrm>
            <a:off x="4151779" y="2365699"/>
            <a:ext cx="840441" cy="484094"/>
          </a:xfrm>
          <a:prstGeom prst="stripedRightArrow">
            <a:avLst>
              <a:gd name="adj1" fmla="val 41667"/>
              <a:gd name="adj2" fmla="val 54167"/>
            </a:avLst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6217C7A-ED20-4F70-BFB9-903EB7744682}"/>
              </a:ext>
            </a:extLst>
          </p:cNvPr>
          <p:cNvSpPr/>
          <p:nvPr/>
        </p:nvSpPr>
        <p:spPr>
          <a:xfrm>
            <a:off x="336176" y="2998694"/>
            <a:ext cx="826995" cy="59167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414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  <p:pic>
        <p:nvPicPr>
          <p:cNvPr id="6" name="그림 5" descr="회로, 측정기이(가) 표시된 사진&#10;&#10;자동 생성된 설명">
            <a:extLst>
              <a:ext uri="{FF2B5EF4-FFF2-40B4-BE49-F238E27FC236}">
                <a16:creationId xmlns:a16="http://schemas.microsoft.com/office/drawing/2014/main" id="{F0E78A29-6E3B-B842-A476-EFB0ED1EDC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3550" y="853757"/>
            <a:ext cx="4376899" cy="34359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altLang="ko-KR" dirty="0"/>
              <a:t>2. </a:t>
            </a:r>
            <a:r>
              <a:rPr lang="ko-KR" altLang="en-US" dirty="0"/>
              <a:t>프로젝트 구성</a:t>
            </a:r>
            <a:endParaRPr dirty="0"/>
          </a:p>
        </p:txBody>
      </p:sp>
      <p:sp>
        <p:nvSpPr>
          <p:cNvPr id="238" name="Google Shape;238;p37"/>
          <p:cNvSpPr txBox="1">
            <a:spLocks noGrp="1"/>
          </p:cNvSpPr>
          <p:nvPr>
            <p:ph type="subTitle" idx="1"/>
          </p:nvPr>
        </p:nvSpPr>
        <p:spPr>
          <a:xfrm>
            <a:off x="2232218" y="2826998"/>
            <a:ext cx="29208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 </a:t>
            </a:r>
            <a:endParaRPr dirty="0"/>
          </a:p>
        </p:txBody>
      </p:sp>
      <p:sp>
        <p:nvSpPr>
          <p:cNvPr id="4" name="Google Shape;238;p37">
            <a:extLst>
              <a:ext uri="{FF2B5EF4-FFF2-40B4-BE49-F238E27FC236}">
                <a16:creationId xmlns:a16="http://schemas.microsoft.com/office/drawing/2014/main" id="{E48DD0DE-4090-4B67-8993-31E310CC32A2}"/>
              </a:ext>
            </a:extLst>
          </p:cNvPr>
          <p:cNvSpPr txBox="1">
            <a:spLocks/>
          </p:cNvSpPr>
          <p:nvPr/>
        </p:nvSpPr>
        <p:spPr>
          <a:xfrm>
            <a:off x="2384618" y="2979398"/>
            <a:ext cx="2920800" cy="15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ko-KR" altLang="en-US"/>
              <a:t> </a:t>
            </a:r>
            <a:endParaRPr lang="ko-KR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oogle Shape;673;p50"/>
          <p:cNvGrpSpPr/>
          <p:nvPr/>
        </p:nvGrpSpPr>
        <p:grpSpPr>
          <a:xfrm>
            <a:off x="1568025" y="1338145"/>
            <a:ext cx="6103356" cy="3066190"/>
            <a:chOff x="1893993" y="1611245"/>
            <a:chExt cx="5342493" cy="2793092"/>
          </a:xfrm>
        </p:grpSpPr>
        <p:sp>
          <p:nvSpPr>
            <p:cNvPr id="674" name="Google Shape;674;p50"/>
            <p:cNvSpPr/>
            <p:nvPr/>
          </p:nvSpPr>
          <p:spPr>
            <a:xfrm>
              <a:off x="1893993" y="1619595"/>
              <a:ext cx="1103817" cy="1191534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50"/>
            <p:cNvSpPr/>
            <p:nvPr/>
          </p:nvSpPr>
          <p:spPr>
            <a:xfrm>
              <a:off x="3974021" y="1611245"/>
              <a:ext cx="1101018" cy="1191534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0"/>
            <p:cNvSpPr/>
            <p:nvPr/>
          </p:nvSpPr>
          <p:spPr>
            <a:xfrm>
              <a:off x="2921990" y="3212803"/>
              <a:ext cx="1104050" cy="1191534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0"/>
            <p:cNvSpPr/>
            <p:nvPr/>
          </p:nvSpPr>
          <p:spPr>
            <a:xfrm>
              <a:off x="5000161" y="3212803"/>
              <a:ext cx="1103817" cy="1191534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0"/>
            <p:cNvSpPr/>
            <p:nvPr/>
          </p:nvSpPr>
          <p:spPr>
            <a:xfrm>
              <a:off x="6040529" y="1611245"/>
              <a:ext cx="1104050" cy="1191534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0"/>
            <p:cNvSpPr/>
            <p:nvPr/>
          </p:nvSpPr>
          <p:spPr>
            <a:xfrm>
              <a:off x="1976560" y="2983732"/>
              <a:ext cx="5259926" cy="48117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0"/>
            <p:cNvSpPr/>
            <p:nvPr/>
          </p:nvSpPr>
          <p:spPr>
            <a:xfrm>
              <a:off x="2284006" y="2909504"/>
              <a:ext cx="267557" cy="224852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0"/>
            <p:cNvSpPr/>
            <p:nvPr/>
          </p:nvSpPr>
          <p:spPr>
            <a:xfrm>
              <a:off x="3321575" y="2909732"/>
              <a:ext cx="267557" cy="224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0"/>
            <p:cNvSpPr/>
            <p:nvPr/>
          </p:nvSpPr>
          <p:spPr>
            <a:xfrm>
              <a:off x="4359144" y="2909276"/>
              <a:ext cx="267557" cy="22394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0"/>
            <p:cNvSpPr/>
            <p:nvPr/>
          </p:nvSpPr>
          <p:spPr>
            <a:xfrm>
              <a:off x="5399513" y="2909732"/>
              <a:ext cx="264757" cy="224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0"/>
            <p:cNvSpPr/>
            <p:nvPr/>
          </p:nvSpPr>
          <p:spPr>
            <a:xfrm>
              <a:off x="6474638" y="2909276"/>
              <a:ext cx="267557" cy="22394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" name="Google Shape;685;p50"/>
          <p:cNvSpPr txBox="1">
            <a:spLocks noGrp="1"/>
          </p:cNvSpPr>
          <p:nvPr>
            <p:ph type="title"/>
          </p:nvPr>
        </p:nvSpPr>
        <p:spPr>
          <a:xfrm>
            <a:off x="0" y="203080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/>
              <a:t>진행과정</a:t>
            </a:r>
            <a:endParaRPr sz="2800" dirty="0"/>
          </a:p>
        </p:txBody>
      </p:sp>
      <p:sp>
        <p:nvSpPr>
          <p:cNvPr id="687" name="Google Shape;687;p50"/>
          <p:cNvSpPr txBox="1">
            <a:spLocks noGrp="1"/>
          </p:cNvSpPr>
          <p:nvPr>
            <p:ph type="body" idx="4294967295"/>
          </p:nvPr>
        </p:nvSpPr>
        <p:spPr>
          <a:xfrm>
            <a:off x="1771485" y="1543631"/>
            <a:ext cx="854100" cy="7277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API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수집</a:t>
            </a:r>
            <a:endParaRPr sz="1100" b="1" dirty="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89" name="Google Shape;689;p50"/>
          <p:cNvSpPr txBox="1">
            <a:spLocks noGrp="1"/>
          </p:cNvSpPr>
          <p:nvPr>
            <p:ph type="body" idx="4294967295"/>
          </p:nvPr>
        </p:nvSpPr>
        <p:spPr>
          <a:xfrm>
            <a:off x="4003712" y="1701894"/>
            <a:ext cx="1144562" cy="4113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 err="1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판별함수</a:t>
            </a:r>
            <a:endParaRPr lang="en-US" altLang="ko-KR" sz="1800" b="1" dirty="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 dirty="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91" name="Google Shape;691;p50"/>
          <p:cNvSpPr txBox="1">
            <a:spLocks noGrp="1"/>
          </p:cNvSpPr>
          <p:nvPr>
            <p:ph type="body" idx="4294967295"/>
          </p:nvPr>
        </p:nvSpPr>
        <p:spPr>
          <a:xfrm>
            <a:off x="2844469" y="3412356"/>
            <a:ext cx="1057200" cy="3715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Data</a:t>
            </a:r>
            <a:r>
              <a:rPr lang="ko-KR" altLang="en-US" sz="1800" b="1" dirty="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 전처리</a:t>
            </a:r>
            <a:endParaRPr sz="1800" b="1" dirty="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93" name="Google Shape;693;p50"/>
          <p:cNvSpPr txBox="1">
            <a:spLocks noGrp="1"/>
          </p:cNvSpPr>
          <p:nvPr>
            <p:ph type="body" idx="4294967295"/>
          </p:nvPr>
        </p:nvSpPr>
        <p:spPr>
          <a:xfrm>
            <a:off x="5320025" y="3412515"/>
            <a:ext cx="854100" cy="7157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GUI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제작</a:t>
            </a:r>
            <a:endParaRPr sz="1100" b="1" dirty="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94" name="Google Shape;694;p50"/>
          <p:cNvSpPr txBox="1"/>
          <p:nvPr/>
        </p:nvSpPr>
        <p:spPr>
          <a:xfrm>
            <a:off x="5954025" y="1909100"/>
            <a:ext cx="12825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95" name="Google Shape;695;p50"/>
          <p:cNvSpPr txBox="1"/>
          <p:nvPr/>
        </p:nvSpPr>
        <p:spPr>
          <a:xfrm>
            <a:off x="6431760" y="1571300"/>
            <a:ext cx="1044208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검토 및 수정</a:t>
            </a:r>
            <a:endParaRPr sz="1800" b="1" dirty="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96" name="Google Shape;696;p5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CCCCCC"/>
                </a:solidFill>
              </a:rPr>
              <a:t>9</a:t>
            </a:fld>
            <a:endParaRPr>
              <a:solidFill>
                <a:srgbClr val="CCCC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7889831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FFD969"/>
      </a:accent1>
      <a:accent2>
        <a:srgbClr val="FCE5A3"/>
      </a:accent2>
      <a:accent3>
        <a:srgbClr val="B88E13"/>
      </a:accent3>
      <a:accent4>
        <a:srgbClr val="8D711F"/>
      </a:accent4>
      <a:accent5>
        <a:srgbClr val="D3AA31"/>
      </a:accent5>
      <a:accent6>
        <a:srgbClr val="E9DBB1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1321</TotalTime>
  <Words>794</Words>
  <Application>Microsoft Macintosh PowerPoint</Application>
  <PresentationFormat>화면 슬라이드 쇼(16:9)</PresentationFormat>
  <Paragraphs>239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Arvo</vt:lpstr>
      <vt:lpstr>Bodoni</vt:lpstr>
      <vt:lpstr>Ubuntu Light</vt:lpstr>
      <vt:lpstr>Ubuntu</vt:lpstr>
      <vt:lpstr>Arial</vt:lpstr>
      <vt:lpstr>맑은 고딕</vt:lpstr>
      <vt:lpstr>Ubuntu Medium</vt:lpstr>
      <vt:lpstr>Minimal Charm</vt:lpstr>
      <vt:lpstr>리그오브레전드 챔피언 추천 프로그램</vt:lpstr>
      <vt:lpstr>Contents</vt:lpstr>
      <vt:lpstr>1. 프로젝트 소개</vt:lpstr>
      <vt:lpstr>PowerPoint 프레젠테이션</vt:lpstr>
      <vt:lpstr>&lt;League of Legends&gt;란?</vt:lpstr>
      <vt:lpstr>챔피언 선택 화면</vt:lpstr>
      <vt:lpstr>PowerPoint 프레젠테이션</vt:lpstr>
      <vt:lpstr>2. 프로젝트 구성</vt:lpstr>
      <vt:lpstr>진행과정</vt:lpstr>
      <vt:lpstr>API - match data 접근 과정</vt:lpstr>
      <vt:lpstr>Match Data 전처리 (1)</vt:lpstr>
      <vt:lpstr>Match Data 전처리 (1)</vt:lpstr>
      <vt:lpstr>Match Data 전처리 (1) – 전체경기에 대한 챔피언 승률</vt:lpstr>
      <vt:lpstr>판별함수 - 베이즈 정리</vt:lpstr>
      <vt:lpstr>판별함수 – 베이즈 정리</vt:lpstr>
      <vt:lpstr>문제점</vt:lpstr>
      <vt:lpstr>Match Data 전처리 (2)</vt:lpstr>
      <vt:lpstr>PowerPoint 프레젠테이션</vt:lpstr>
      <vt:lpstr>3. 프로젝트 결과</vt:lpstr>
      <vt:lpstr>PowerPoint 프레젠테이션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’League of Legends’ 챔피언 추천 시스템</dc:title>
  <cp:lastModifiedBy>한 종호</cp:lastModifiedBy>
  <cp:revision>69</cp:revision>
  <dcterms:modified xsi:type="dcterms:W3CDTF">2020-12-09T03:54:54Z</dcterms:modified>
</cp:coreProperties>
</file>